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52"/>
  </p:notesMasterIdLst>
  <p:handoutMasterIdLst>
    <p:handoutMasterId r:id="rId53"/>
  </p:handoutMasterIdLst>
  <p:sldIdLst>
    <p:sldId id="261" r:id="rId2"/>
    <p:sldId id="290" r:id="rId3"/>
    <p:sldId id="288" r:id="rId4"/>
    <p:sldId id="289" r:id="rId5"/>
    <p:sldId id="283" r:id="rId6"/>
    <p:sldId id="284" r:id="rId7"/>
    <p:sldId id="287" r:id="rId8"/>
    <p:sldId id="292" r:id="rId9"/>
    <p:sldId id="282" r:id="rId10"/>
    <p:sldId id="293" r:id="rId11"/>
    <p:sldId id="263" r:id="rId12"/>
    <p:sldId id="310" r:id="rId13"/>
    <p:sldId id="264" r:id="rId14"/>
    <p:sldId id="294" r:id="rId15"/>
    <p:sldId id="265" r:id="rId16"/>
    <p:sldId id="295" r:id="rId17"/>
    <p:sldId id="266" r:id="rId18"/>
    <p:sldId id="296" r:id="rId19"/>
    <p:sldId id="267" r:id="rId20"/>
    <p:sldId id="297" r:id="rId21"/>
    <p:sldId id="268" r:id="rId22"/>
    <p:sldId id="298" r:id="rId23"/>
    <p:sldId id="269" r:id="rId24"/>
    <p:sldId id="299" r:id="rId25"/>
    <p:sldId id="270" r:id="rId26"/>
    <p:sldId id="300" r:id="rId27"/>
    <p:sldId id="271" r:id="rId28"/>
    <p:sldId id="301" r:id="rId29"/>
    <p:sldId id="272" r:id="rId30"/>
    <p:sldId id="302" r:id="rId31"/>
    <p:sldId id="274" r:id="rId32"/>
    <p:sldId id="303" r:id="rId33"/>
    <p:sldId id="275" r:id="rId34"/>
    <p:sldId id="304" r:id="rId35"/>
    <p:sldId id="276" r:id="rId36"/>
    <p:sldId id="305" r:id="rId37"/>
    <p:sldId id="278" r:id="rId38"/>
    <p:sldId id="306" r:id="rId39"/>
    <p:sldId id="279" r:id="rId40"/>
    <p:sldId id="307" r:id="rId41"/>
    <p:sldId id="308" r:id="rId42"/>
    <p:sldId id="280" r:id="rId43"/>
    <p:sldId id="281" r:id="rId44"/>
    <p:sldId id="309" r:id="rId45"/>
    <p:sldId id="311" r:id="rId46"/>
    <p:sldId id="313" r:id="rId47"/>
    <p:sldId id="316" r:id="rId48"/>
    <p:sldId id="315" r:id="rId49"/>
    <p:sldId id="291" r:id="rId50"/>
    <p:sldId id="312" r:id="rId51"/>
  </p:sldIdLst>
  <p:sldSz cx="5486400" cy="7589838"/>
  <p:notesSz cx="9928225" cy="6797675"/>
  <p:custDataLst>
    <p:tags r:id="rId54"/>
  </p:custDataLst>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388938" indent="68263" algn="r" rtl="1" fontAlgn="base">
      <a:spcBef>
        <a:spcPct val="0"/>
      </a:spcBef>
      <a:spcAft>
        <a:spcPct val="0"/>
      </a:spcAft>
      <a:defRPr kern="1200">
        <a:solidFill>
          <a:schemeClr val="tx1"/>
        </a:solidFill>
        <a:latin typeface="Arial" charset="0"/>
        <a:ea typeface="+mn-ea"/>
        <a:cs typeface="Arial" charset="0"/>
      </a:defRPr>
    </a:lvl2pPr>
    <a:lvl3pPr marL="779463" indent="134938" algn="r" rtl="1" fontAlgn="base">
      <a:spcBef>
        <a:spcPct val="0"/>
      </a:spcBef>
      <a:spcAft>
        <a:spcPct val="0"/>
      </a:spcAft>
      <a:defRPr kern="1200">
        <a:solidFill>
          <a:schemeClr val="tx1"/>
        </a:solidFill>
        <a:latin typeface="Arial" charset="0"/>
        <a:ea typeface="+mn-ea"/>
        <a:cs typeface="Arial" charset="0"/>
      </a:defRPr>
    </a:lvl3pPr>
    <a:lvl4pPr marL="1169988" indent="201613" algn="r" rtl="1" fontAlgn="base">
      <a:spcBef>
        <a:spcPct val="0"/>
      </a:spcBef>
      <a:spcAft>
        <a:spcPct val="0"/>
      </a:spcAft>
      <a:defRPr kern="1200">
        <a:solidFill>
          <a:schemeClr val="tx1"/>
        </a:solidFill>
        <a:latin typeface="Arial" charset="0"/>
        <a:ea typeface="+mn-ea"/>
        <a:cs typeface="Arial" charset="0"/>
      </a:defRPr>
    </a:lvl4pPr>
    <a:lvl5pPr marL="1560513" indent="268288"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391">
          <p15:clr>
            <a:srgbClr val="A4A3A4"/>
          </p15:clr>
        </p15:guide>
        <p15:guide id="2" pos="1728">
          <p15:clr>
            <a:srgbClr val="A4A3A4"/>
          </p15:clr>
        </p15:guide>
      </p15:sldGuideLst>
    </p:ext>
    <p:ext uri="{2D200454-40CA-4A62-9FC3-DE9A4176ACB9}">
      <p15:notesGuideLst xmlns:p15="http://schemas.microsoft.com/office/powerpoint/2012/main">
        <p15:guide id="1" orient="horz" pos="2141">
          <p15:clr>
            <a:srgbClr val="A4A3A4"/>
          </p15:clr>
        </p15:guide>
        <p15:guide id="2" pos="31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CC00"/>
    <a:srgbClr val="006600"/>
    <a:srgbClr val="CCFF66"/>
    <a:srgbClr val="CC6600"/>
    <a:srgbClr val="FF9900"/>
    <a:srgbClr val="FFFF99"/>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70" autoAdjust="0"/>
    <p:restoredTop sz="83968" autoAdjust="0"/>
  </p:normalViewPr>
  <p:slideViewPr>
    <p:cSldViewPr>
      <p:cViewPr varScale="1">
        <p:scale>
          <a:sx n="67" d="100"/>
          <a:sy n="67" d="100"/>
        </p:scale>
        <p:origin x="2034" y="78"/>
      </p:cViewPr>
      <p:guideLst>
        <p:guide orient="horz" pos="2391"/>
        <p:guide pos="17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1026" y="-102"/>
      </p:cViewPr>
      <p:guideLst>
        <p:guide orient="horz" pos="2141"/>
        <p:guide pos="31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626100" y="0"/>
            <a:ext cx="4302125" cy="339725"/>
          </a:xfrm>
          <a:prstGeom prst="rect">
            <a:avLst/>
          </a:prstGeom>
        </p:spPr>
        <p:txBody>
          <a:bodyPr vert="horz" lIns="91440" tIns="45720" rIns="91440" bIns="45720" rtlCol="1"/>
          <a:lstStyle>
            <a:lvl1pPr algn="r" rtl="0">
              <a:defRPr sz="1200">
                <a:latin typeface="Arial" charset="0"/>
                <a:cs typeface="+mn-cs"/>
              </a:defRPr>
            </a:lvl1pPr>
          </a:lstStyle>
          <a:p>
            <a:pPr>
              <a:defRPr/>
            </a:pPr>
            <a:endParaRPr lang="ar-IQ"/>
          </a:p>
        </p:txBody>
      </p:sp>
      <p:sp>
        <p:nvSpPr>
          <p:cNvPr id="3" name="Date Placeholder 2"/>
          <p:cNvSpPr>
            <a:spLocks noGrp="1"/>
          </p:cNvSpPr>
          <p:nvPr>
            <p:ph type="dt" sz="quarter" idx="1"/>
          </p:nvPr>
        </p:nvSpPr>
        <p:spPr>
          <a:xfrm>
            <a:off x="1588" y="0"/>
            <a:ext cx="4303712" cy="339725"/>
          </a:xfrm>
          <a:prstGeom prst="rect">
            <a:avLst/>
          </a:prstGeom>
        </p:spPr>
        <p:txBody>
          <a:bodyPr vert="horz" lIns="91440" tIns="45720" rIns="91440" bIns="45720" rtlCol="1"/>
          <a:lstStyle>
            <a:lvl1pPr algn="l" rtl="0">
              <a:defRPr sz="1200">
                <a:latin typeface="Arial" charset="0"/>
                <a:cs typeface="+mn-cs"/>
              </a:defRPr>
            </a:lvl1pPr>
          </a:lstStyle>
          <a:p>
            <a:pPr>
              <a:defRPr/>
            </a:pPr>
            <a:fld id="{CB8B2356-8360-4AC7-9276-4E6370CE6637}" type="datetimeFigureOut">
              <a:rPr lang="ar-IQ"/>
              <a:pPr>
                <a:defRPr/>
              </a:pPr>
              <a:t>11/02/1440</a:t>
            </a:fld>
            <a:endParaRPr lang="ar-IQ"/>
          </a:p>
        </p:txBody>
      </p:sp>
      <p:sp>
        <p:nvSpPr>
          <p:cNvPr id="4" name="Footer Placeholder 3"/>
          <p:cNvSpPr>
            <a:spLocks noGrp="1"/>
          </p:cNvSpPr>
          <p:nvPr>
            <p:ph type="ftr" sz="quarter" idx="2"/>
          </p:nvPr>
        </p:nvSpPr>
        <p:spPr>
          <a:xfrm>
            <a:off x="5626100" y="6456363"/>
            <a:ext cx="4302125" cy="339725"/>
          </a:xfrm>
          <a:prstGeom prst="rect">
            <a:avLst/>
          </a:prstGeom>
        </p:spPr>
        <p:txBody>
          <a:bodyPr vert="horz" lIns="91440" tIns="45720" rIns="91440" bIns="45720" rtlCol="1" anchor="b"/>
          <a:lstStyle>
            <a:lvl1pPr algn="r" rtl="0">
              <a:defRPr sz="1200">
                <a:latin typeface="Arial" charset="0"/>
                <a:cs typeface="+mn-cs"/>
              </a:defRPr>
            </a:lvl1pPr>
          </a:lstStyle>
          <a:p>
            <a:pPr>
              <a:defRPr/>
            </a:pPr>
            <a:endParaRPr lang="ar-IQ"/>
          </a:p>
        </p:txBody>
      </p:sp>
      <p:sp>
        <p:nvSpPr>
          <p:cNvPr id="5" name="Slide Number Placeholder 4"/>
          <p:cNvSpPr>
            <a:spLocks noGrp="1"/>
          </p:cNvSpPr>
          <p:nvPr>
            <p:ph type="sldNum" sz="quarter" idx="3"/>
          </p:nvPr>
        </p:nvSpPr>
        <p:spPr>
          <a:xfrm>
            <a:off x="1588" y="6456363"/>
            <a:ext cx="4303712" cy="339725"/>
          </a:xfrm>
          <a:prstGeom prst="rect">
            <a:avLst/>
          </a:prstGeom>
        </p:spPr>
        <p:txBody>
          <a:bodyPr vert="horz" lIns="91440" tIns="45720" rIns="91440" bIns="45720" rtlCol="1" anchor="b"/>
          <a:lstStyle>
            <a:lvl1pPr algn="l" rtl="0">
              <a:defRPr sz="1200">
                <a:latin typeface="Arial" charset="0"/>
                <a:cs typeface="+mn-cs"/>
              </a:defRPr>
            </a:lvl1pPr>
          </a:lstStyle>
          <a:p>
            <a:pPr>
              <a:defRPr/>
            </a:pPr>
            <a:fld id="{62DA22F1-64E5-4534-9EE2-B2FEC8459522}" type="slidenum">
              <a:rPr lang="ar-IQ"/>
              <a:pPr>
                <a:defRPr/>
              </a:pPr>
              <a:t>‹#›</a:t>
            </a:fld>
            <a:endParaRPr lang="ar-IQ"/>
          </a:p>
        </p:txBody>
      </p:sp>
    </p:spTree>
    <p:extLst>
      <p:ext uri="{BB962C8B-B14F-4D97-AF65-F5344CB8AC3E}">
        <p14:creationId xmlns:p14="http://schemas.microsoft.com/office/powerpoint/2010/main" val="388716784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4302125" cy="339725"/>
          </a:xfrm>
          <a:prstGeom prst="rect">
            <a:avLst/>
          </a:prstGeom>
        </p:spPr>
        <p:txBody>
          <a:bodyPr vert="horz" lIns="91440" tIns="45720" rIns="91440" bIns="45720" rtlCol="0"/>
          <a:lstStyle>
            <a:lvl1pPr algn="l" rtl="0">
              <a:defRPr sz="1200">
                <a:latin typeface="Arial" charset="0"/>
                <a:cs typeface="+mn-cs"/>
              </a:defRPr>
            </a:lvl1pPr>
          </a:lstStyle>
          <a:p>
            <a:pPr>
              <a:defRPr/>
            </a:pPr>
            <a:endParaRPr lang="en-US"/>
          </a:p>
        </p:txBody>
      </p:sp>
      <p:sp>
        <p:nvSpPr>
          <p:cNvPr id="3" name="عنصر نائب للتاريخ 2"/>
          <p:cNvSpPr>
            <a:spLocks noGrp="1"/>
          </p:cNvSpPr>
          <p:nvPr>
            <p:ph type="dt" idx="1"/>
          </p:nvPr>
        </p:nvSpPr>
        <p:spPr>
          <a:xfrm>
            <a:off x="5622925" y="0"/>
            <a:ext cx="4303713" cy="339725"/>
          </a:xfrm>
          <a:prstGeom prst="rect">
            <a:avLst/>
          </a:prstGeom>
        </p:spPr>
        <p:txBody>
          <a:bodyPr vert="horz" lIns="91440" tIns="45720" rIns="91440" bIns="45720" rtlCol="0"/>
          <a:lstStyle>
            <a:lvl1pPr algn="r" rtl="0">
              <a:defRPr sz="1200">
                <a:latin typeface="Arial" charset="0"/>
                <a:cs typeface="+mn-cs"/>
              </a:defRPr>
            </a:lvl1pPr>
          </a:lstStyle>
          <a:p>
            <a:pPr>
              <a:defRPr/>
            </a:pPr>
            <a:fld id="{F441B277-5D7D-4F96-9DD2-5C13D239E4B3}" type="datetimeFigureOut">
              <a:rPr lang="en-US"/>
              <a:pPr>
                <a:defRPr/>
              </a:pPr>
              <a:t>10/21/2018</a:t>
            </a:fld>
            <a:endParaRPr lang="en-US"/>
          </a:p>
        </p:txBody>
      </p:sp>
      <p:sp>
        <p:nvSpPr>
          <p:cNvPr id="4" name="عنصر نائب لصورة الشريحة 3"/>
          <p:cNvSpPr>
            <a:spLocks noGrp="1" noRot="1" noChangeAspect="1"/>
          </p:cNvSpPr>
          <p:nvPr>
            <p:ph type="sldImg" idx="2"/>
          </p:nvPr>
        </p:nvSpPr>
        <p:spPr>
          <a:xfrm>
            <a:off x="4043363" y="509588"/>
            <a:ext cx="1841500" cy="254952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عنصر نائب للملاحظات 4"/>
          <p:cNvSpPr>
            <a:spLocks noGrp="1"/>
          </p:cNvSpPr>
          <p:nvPr>
            <p:ph type="body" sz="quarter" idx="3"/>
          </p:nvPr>
        </p:nvSpPr>
        <p:spPr>
          <a:xfrm>
            <a:off x="993775" y="3228975"/>
            <a:ext cx="7940675" cy="3059113"/>
          </a:xfrm>
          <a:prstGeom prst="rect">
            <a:avLst/>
          </a:prstGeom>
        </p:spPr>
        <p:txBody>
          <a:bodyPr vert="horz" wrap="square" lIns="91440" tIns="45720" rIns="91440" bIns="45720" numCol="1" anchor="t" anchorCtr="0" compatLnSpc="1">
            <a:prstTxWarp prst="textNoShape">
              <a:avLst/>
            </a:prstTxWarp>
            <a:normAutofit/>
          </a:bodyPr>
          <a:lstStyle/>
          <a:p>
            <a:pPr lvl="0"/>
            <a:r>
              <a:rPr lang="ar-SA" noProof="0" smtClean="0"/>
              <a:t>انقر لتحرير أنماط النص الرئيسي</a:t>
            </a:r>
            <a:endParaRPr lang="en-US" noProof="0" smtClean="0"/>
          </a:p>
          <a:p>
            <a:pPr lvl="1"/>
            <a:r>
              <a:rPr lang="ar-SA" noProof="0" smtClean="0"/>
              <a:t>المستوى الثاني</a:t>
            </a:r>
            <a:endParaRPr lang="en-US" noProof="0" smtClean="0"/>
          </a:p>
          <a:p>
            <a:pPr lvl="2"/>
            <a:r>
              <a:rPr lang="ar-SA" noProof="0" smtClean="0"/>
              <a:t>المستوى الثالث</a:t>
            </a:r>
            <a:endParaRPr lang="en-US" noProof="0" smtClean="0"/>
          </a:p>
          <a:p>
            <a:pPr lvl="3"/>
            <a:r>
              <a:rPr lang="ar-SA" noProof="0" smtClean="0"/>
              <a:t>المستوى الرابع</a:t>
            </a:r>
            <a:endParaRPr lang="en-US" noProof="0" smtClean="0"/>
          </a:p>
          <a:p>
            <a:pPr lvl="4"/>
            <a:r>
              <a:rPr lang="ar-SA" noProof="0" smtClean="0"/>
              <a:t>المستوى الخامس</a:t>
            </a:r>
            <a:endParaRPr lang="en-US" noProof="0" smtClean="0"/>
          </a:p>
        </p:txBody>
      </p:sp>
      <p:sp>
        <p:nvSpPr>
          <p:cNvPr id="6" name="عنصر نائب للتذييل 5"/>
          <p:cNvSpPr>
            <a:spLocks noGrp="1"/>
          </p:cNvSpPr>
          <p:nvPr>
            <p:ph type="ftr" sz="quarter" idx="4"/>
          </p:nvPr>
        </p:nvSpPr>
        <p:spPr>
          <a:xfrm>
            <a:off x="0" y="6456363"/>
            <a:ext cx="4302125" cy="339725"/>
          </a:xfrm>
          <a:prstGeom prst="rect">
            <a:avLst/>
          </a:prstGeom>
        </p:spPr>
        <p:txBody>
          <a:bodyPr vert="horz" lIns="91440" tIns="45720" rIns="91440" bIns="45720" rtlCol="0" anchor="b"/>
          <a:lstStyle>
            <a:lvl1pPr algn="l" rtl="0">
              <a:defRPr sz="1200">
                <a:latin typeface="Arial" charset="0"/>
                <a:cs typeface="+mn-cs"/>
              </a:defRPr>
            </a:lvl1pPr>
          </a:lstStyle>
          <a:p>
            <a:pPr>
              <a:defRPr/>
            </a:pPr>
            <a:endParaRPr lang="en-US"/>
          </a:p>
        </p:txBody>
      </p:sp>
      <p:sp>
        <p:nvSpPr>
          <p:cNvPr id="7" name="عنصر نائب لرقم الشريحة 6"/>
          <p:cNvSpPr>
            <a:spLocks noGrp="1"/>
          </p:cNvSpPr>
          <p:nvPr>
            <p:ph type="sldNum" sz="quarter" idx="5"/>
          </p:nvPr>
        </p:nvSpPr>
        <p:spPr>
          <a:xfrm>
            <a:off x="5622925" y="6456363"/>
            <a:ext cx="4303713" cy="339725"/>
          </a:xfrm>
          <a:prstGeom prst="rect">
            <a:avLst/>
          </a:prstGeom>
        </p:spPr>
        <p:txBody>
          <a:bodyPr vert="horz" wrap="square" lIns="91440" tIns="45720" rIns="91440" bIns="45720" numCol="1" anchor="b" anchorCtr="0" compatLnSpc="1">
            <a:prstTxWarp prst="textNoShape">
              <a:avLst/>
            </a:prstTxWarp>
          </a:bodyPr>
          <a:lstStyle>
            <a:lvl1pPr rtl="0">
              <a:defRPr sz="1200"/>
            </a:lvl1pPr>
          </a:lstStyle>
          <a:p>
            <a:fld id="{01A94DDE-6579-4452-A591-520AD5937585}" type="slidenum">
              <a:rPr lang="ar-SA"/>
              <a:pPr/>
              <a:t>‹#›</a:t>
            </a:fld>
            <a:endParaRPr lang="en-US"/>
          </a:p>
        </p:txBody>
      </p:sp>
    </p:spTree>
    <p:extLst>
      <p:ext uri="{BB962C8B-B14F-4D97-AF65-F5344CB8AC3E}">
        <p14:creationId xmlns:p14="http://schemas.microsoft.com/office/powerpoint/2010/main" val="2079224959"/>
      </p:ext>
    </p:extLst>
  </p:cSld>
  <p:clrMap bg1="lt1" tx1="dk1" bg2="lt2" tx2="dk2" accent1="accent1" accent2="accent2" accent3="accent3" accent4="accent4" accent5="accent5" accent6="accent6" hlink="hlink" folHlink="folHlink"/>
  <p:hf sldNum="0" hdr="0" ftr="0" dt="0"/>
  <p:notesStyle>
    <a:lvl1pPr algn="l" defTabSz="779463" rtl="0" eaLnBrk="0" fontAlgn="base" hangingPunct="0">
      <a:spcBef>
        <a:spcPct val="30000"/>
      </a:spcBef>
      <a:spcAft>
        <a:spcPct val="0"/>
      </a:spcAft>
      <a:defRPr sz="1000" kern="1200">
        <a:solidFill>
          <a:schemeClr val="tx1"/>
        </a:solidFill>
        <a:latin typeface="+mn-lt"/>
        <a:ea typeface="+mn-ea"/>
        <a:cs typeface="Arial" pitchFamily="34" charset="0"/>
      </a:defRPr>
    </a:lvl1pPr>
    <a:lvl2pPr marL="388938" algn="l" defTabSz="779463" rtl="0" eaLnBrk="0" fontAlgn="base" hangingPunct="0">
      <a:spcBef>
        <a:spcPct val="30000"/>
      </a:spcBef>
      <a:spcAft>
        <a:spcPct val="0"/>
      </a:spcAft>
      <a:defRPr sz="1000" kern="1200">
        <a:solidFill>
          <a:schemeClr val="tx1"/>
        </a:solidFill>
        <a:latin typeface="+mn-lt"/>
        <a:ea typeface="+mn-ea"/>
        <a:cs typeface="Arial" pitchFamily="34" charset="0"/>
      </a:defRPr>
    </a:lvl2pPr>
    <a:lvl3pPr marL="779463" algn="l" defTabSz="779463" rtl="0" eaLnBrk="0" fontAlgn="base" hangingPunct="0">
      <a:spcBef>
        <a:spcPct val="30000"/>
      </a:spcBef>
      <a:spcAft>
        <a:spcPct val="0"/>
      </a:spcAft>
      <a:defRPr sz="1000" kern="1200">
        <a:solidFill>
          <a:schemeClr val="tx1"/>
        </a:solidFill>
        <a:latin typeface="+mn-lt"/>
        <a:ea typeface="+mn-ea"/>
        <a:cs typeface="Arial" pitchFamily="34" charset="0"/>
      </a:defRPr>
    </a:lvl3pPr>
    <a:lvl4pPr marL="1169988" algn="l" defTabSz="779463" rtl="0" eaLnBrk="0" fontAlgn="base" hangingPunct="0">
      <a:spcBef>
        <a:spcPct val="30000"/>
      </a:spcBef>
      <a:spcAft>
        <a:spcPct val="0"/>
      </a:spcAft>
      <a:defRPr sz="1000" kern="1200">
        <a:solidFill>
          <a:schemeClr val="tx1"/>
        </a:solidFill>
        <a:latin typeface="+mn-lt"/>
        <a:ea typeface="+mn-ea"/>
        <a:cs typeface="Arial" pitchFamily="34" charset="0"/>
      </a:defRPr>
    </a:lvl4pPr>
    <a:lvl5pPr marL="1560513" algn="l" defTabSz="779463" rtl="0" eaLnBrk="0" fontAlgn="base" hangingPunct="0">
      <a:spcBef>
        <a:spcPct val="30000"/>
      </a:spcBef>
      <a:spcAft>
        <a:spcPct val="0"/>
      </a:spcAft>
      <a:defRPr sz="1000" kern="1200">
        <a:solidFill>
          <a:schemeClr val="tx1"/>
        </a:solidFill>
        <a:latin typeface="+mn-lt"/>
        <a:ea typeface="+mn-ea"/>
        <a:cs typeface="Arial" pitchFamily="34" charset="0"/>
      </a:defRPr>
    </a:lvl5pPr>
    <a:lvl6pPr marL="1951472" algn="l" defTabSz="780589" rtl="0" eaLnBrk="1" latinLnBrk="0" hangingPunct="1">
      <a:defRPr sz="1000" kern="1200">
        <a:solidFill>
          <a:schemeClr val="tx1"/>
        </a:solidFill>
        <a:latin typeface="+mn-lt"/>
        <a:ea typeface="+mn-ea"/>
        <a:cs typeface="+mn-cs"/>
      </a:defRPr>
    </a:lvl6pPr>
    <a:lvl7pPr marL="2341766" algn="l" defTabSz="780589" rtl="0" eaLnBrk="1" latinLnBrk="0" hangingPunct="1">
      <a:defRPr sz="1000" kern="1200">
        <a:solidFill>
          <a:schemeClr val="tx1"/>
        </a:solidFill>
        <a:latin typeface="+mn-lt"/>
        <a:ea typeface="+mn-ea"/>
        <a:cs typeface="+mn-cs"/>
      </a:defRPr>
    </a:lvl7pPr>
    <a:lvl8pPr marL="2732061" algn="l" defTabSz="780589" rtl="0" eaLnBrk="1" latinLnBrk="0" hangingPunct="1">
      <a:defRPr sz="1000" kern="1200">
        <a:solidFill>
          <a:schemeClr val="tx1"/>
        </a:solidFill>
        <a:latin typeface="+mn-lt"/>
        <a:ea typeface="+mn-ea"/>
        <a:cs typeface="+mn-cs"/>
      </a:defRPr>
    </a:lvl8pPr>
    <a:lvl9pPr marL="3122355" algn="l" defTabSz="780589"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363698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6562"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720596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8610"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336356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70658"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3441150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72706"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879874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74754"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670589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76802"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4075000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78850"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784168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099732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50178"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961437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53250"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320272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56322"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139931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58370"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1171537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0418"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929614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2466"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2746175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4514" name="عنصر نائب للملاحظات 2"/>
          <p:cNvSpPr>
            <a:spLocks noGrp="1"/>
          </p:cNvSpPr>
          <p:nvPr>
            <p:ph type="body" idx="1"/>
          </p:nvPr>
        </p:nvSpPr>
        <p:spPr bwMode="auto">
          <a:noFill/>
        </p:spPr>
        <p:txBody>
          <a:bodyPr/>
          <a:lstStyle/>
          <a:p>
            <a:pPr eaLnBrk="1" hangingPunct="1">
              <a:spcBef>
                <a:spcPct val="0"/>
              </a:spcBef>
            </a:pPr>
            <a:endParaRPr lang="ar-IQ" smtClean="0">
              <a:cs typeface="Arial" charset="0"/>
            </a:endParaRPr>
          </a:p>
        </p:txBody>
      </p:sp>
    </p:spTree>
    <p:extLst>
      <p:ext uri="{BB962C8B-B14F-4D97-AF65-F5344CB8AC3E}">
        <p14:creationId xmlns:p14="http://schemas.microsoft.com/office/powerpoint/2010/main" val="3518312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 y="2357771"/>
            <a:ext cx="4663440" cy="1626896"/>
          </a:xfrm>
        </p:spPr>
        <p:txBody>
          <a:bodyPr/>
          <a:lstStyle/>
          <a:p>
            <a:r>
              <a:rPr lang="en-US" smtClean="0"/>
              <a:t>Click to edit Master title style</a:t>
            </a:r>
            <a:endParaRPr lang="en-US"/>
          </a:p>
        </p:txBody>
      </p:sp>
      <p:sp>
        <p:nvSpPr>
          <p:cNvPr id="3" name="Subtitle 2"/>
          <p:cNvSpPr>
            <a:spLocks noGrp="1"/>
          </p:cNvSpPr>
          <p:nvPr>
            <p:ph type="subTitle" idx="1"/>
          </p:nvPr>
        </p:nvSpPr>
        <p:spPr>
          <a:xfrm>
            <a:off x="822960" y="4300908"/>
            <a:ext cx="3840480" cy="193962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52C01E5-98C4-4B79-9BFF-806B8F061D59}" type="datetime1">
              <a:rPr lang="ar-IQ"/>
              <a:pPr>
                <a:defRPr/>
              </a:pPr>
              <a:t>11/02/1440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2424B3C-306A-4B9F-B77C-FFC2BBEF4B01}" type="slidenum">
              <a:rPr lang="ar-SA"/>
              <a:pPr/>
              <a:t>‹#›</a:t>
            </a:fld>
            <a:endParaRPr 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690F8B4-2775-40B3-BABA-FFB4C953DCDA}" type="datetime1">
              <a:rPr lang="ar-IQ"/>
              <a:pPr>
                <a:defRPr/>
              </a:pPr>
              <a:t>11/02/1440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4380879-084E-4610-AC82-9D98431F49E0}" type="slidenum">
              <a:rPr lang="ar-SA"/>
              <a:pPr/>
              <a:t>‹#›</a:t>
            </a:fld>
            <a:endParaRPr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966" y="335570"/>
            <a:ext cx="740093" cy="71681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783" y="335570"/>
            <a:ext cx="2130742" cy="71681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58FBEA6-5B76-4AF9-99E9-35F209DE311C}" type="datetime1">
              <a:rPr lang="ar-IQ"/>
              <a:pPr>
                <a:defRPr/>
              </a:pPr>
              <a:t>11/02/1440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31EC07F-74DB-4104-988F-9C117096CA1B}" type="slidenum">
              <a:rPr lang="ar-SA"/>
              <a:pPr/>
              <a:t>‹#›</a:t>
            </a:fld>
            <a:endParaRPr 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228601" y="421662"/>
            <a:ext cx="5029200" cy="505988"/>
          </a:xfrm>
        </p:spPr>
        <p:txBody>
          <a:bodyPr/>
          <a:lstStyle/>
          <a:p>
            <a:r>
              <a:rPr lang="ar-SA" smtClean="0"/>
              <a:t>انقر لتحرير نمط العنوان الرئيسي</a:t>
            </a:r>
            <a:endParaRPr lang="en-US"/>
          </a:p>
        </p:txBody>
      </p:sp>
      <p:sp>
        <p:nvSpPr>
          <p:cNvPr id="3" name="عنصر نائب للنص 2"/>
          <p:cNvSpPr>
            <a:spLocks noGrp="1"/>
          </p:cNvSpPr>
          <p:nvPr>
            <p:ph type="body" sz="half" idx="1"/>
          </p:nvPr>
        </p:nvSpPr>
        <p:spPr>
          <a:xfrm>
            <a:off x="228602" y="927647"/>
            <a:ext cx="2468880" cy="607187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2788921" y="927647"/>
            <a:ext cx="2468880" cy="607187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a:xfrm>
            <a:off x="0" y="7372350"/>
            <a:ext cx="1279525" cy="217488"/>
          </a:xfrm>
        </p:spPr>
        <p:txBody>
          <a:bodyPr/>
          <a:lstStyle>
            <a:lvl1pPr>
              <a:defRPr/>
            </a:lvl1pPr>
          </a:lstStyle>
          <a:p>
            <a:pPr>
              <a:defRPr/>
            </a:pPr>
            <a:fld id="{CA94C637-6737-4A22-B0D8-165B17634597}" type="datetime1">
              <a:rPr lang="ar-IQ"/>
              <a:pPr>
                <a:defRPr/>
              </a:pPr>
              <a:t>11/02/1440</a:t>
            </a:fld>
            <a:endParaRPr lang="en-US"/>
          </a:p>
        </p:txBody>
      </p:sp>
      <p:sp>
        <p:nvSpPr>
          <p:cNvPr id="6" name="عنصر نائب للتذييل 5"/>
          <p:cNvSpPr>
            <a:spLocks noGrp="1"/>
          </p:cNvSpPr>
          <p:nvPr>
            <p:ph type="ftr" sz="quarter" idx="11"/>
          </p:nvPr>
        </p:nvSpPr>
        <p:spPr>
          <a:xfrm>
            <a:off x="1874838" y="7404100"/>
            <a:ext cx="1736725" cy="185738"/>
          </a:xfrm>
        </p:spPr>
        <p:txBody>
          <a:bodyPr/>
          <a:lstStyle>
            <a:lvl1pPr>
              <a:defRPr/>
            </a:lvl1pPr>
          </a:lstStyle>
          <a:p>
            <a:pPr>
              <a:defRPr/>
            </a:pPr>
            <a:endParaRPr lang="en-US"/>
          </a:p>
        </p:txBody>
      </p:sp>
      <p:sp>
        <p:nvSpPr>
          <p:cNvPr id="7" name="عنصر نائب لرقم الشريحة 6"/>
          <p:cNvSpPr>
            <a:spLocks noGrp="1"/>
          </p:cNvSpPr>
          <p:nvPr>
            <p:ph type="sldNum" sz="quarter" idx="12"/>
          </p:nvPr>
        </p:nvSpPr>
        <p:spPr>
          <a:xfrm>
            <a:off x="4206875" y="7404100"/>
            <a:ext cx="1279525" cy="150813"/>
          </a:xfrm>
        </p:spPr>
        <p:txBody>
          <a:bodyPr/>
          <a:lstStyle>
            <a:lvl1pPr>
              <a:defRPr/>
            </a:lvl1pPr>
          </a:lstStyle>
          <a:p>
            <a:fld id="{9526FDD0-2769-4D31-BE4C-A5E4CF99F39E}" type="slidenum">
              <a:rPr lang="ar-SA"/>
              <a:pPr/>
              <a:t>‹#›</a:t>
            </a:fld>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AC4725-36AD-407C-B5C8-63CB43A297B5}" type="datetime1">
              <a:rPr lang="ar-IQ"/>
              <a:pPr>
                <a:defRPr/>
              </a:pPr>
              <a:t>11/02/1440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772C8A2-7F43-431E-A03F-4AD621D0FE2F}" type="slidenum">
              <a:rPr lang="ar-SA"/>
              <a:pPr/>
              <a:t>‹#›</a:t>
            </a:fld>
            <a:endParaRPr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33388" y="4877174"/>
            <a:ext cx="4663440" cy="150742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433388" y="3216899"/>
            <a:ext cx="4663440" cy="166027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D75FE3F-1FEF-4E73-987F-C1E9C83BE1C9}" type="datetime1">
              <a:rPr lang="ar-IQ"/>
              <a:pPr>
                <a:defRPr/>
              </a:pPr>
              <a:t>11/02/1440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5D7904E-A11E-45EC-A88F-79215BE3E551}" type="slidenum">
              <a:rPr lang="ar-SA"/>
              <a:pPr/>
              <a:t>‹#›</a:t>
            </a:fld>
            <a:endParaRPr 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784" y="1960710"/>
            <a:ext cx="1435417" cy="55430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91640" y="1960710"/>
            <a:ext cx="1435418" cy="554304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EC69913-555C-415D-8E9A-D69C5F5F3F39}" type="datetime1">
              <a:rPr lang="ar-IQ"/>
              <a:pPr>
                <a:defRPr/>
              </a:pPr>
              <a:t>11/02/1440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F5ACB93-31FF-4336-967D-DB2D0BD094C2}" type="slidenum">
              <a:rPr lang="ar-SA"/>
              <a:pPr/>
              <a:t>‹#›</a:t>
            </a:fld>
            <a:endParaRPr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4320" y="303945"/>
            <a:ext cx="4937760" cy="1264973"/>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74321" y="1698931"/>
            <a:ext cx="2424113" cy="7080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74321" y="2406962"/>
            <a:ext cx="2424113" cy="437294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787016" y="1698931"/>
            <a:ext cx="2425065" cy="7080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2787016" y="2406962"/>
            <a:ext cx="2425065" cy="437294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C2E234B-D030-4025-AA80-CBDF099A810A}" type="datetime1">
              <a:rPr lang="ar-IQ"/>
              <a:pPr>
                <a:defRPr/>
              </a:pPr>
              <a:t>11/02/1440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6A07986-6A4F-4235-B927-B1407E5DB433}" type="slidenum">
              <a:rPr lang="ar-SA"/>
              <a:pPr/>
              <a:t>‹#›</a:t>
            </a:fld>
            <a:endParaRPr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79B313F8-3CB3-4BB7-B457-9BA0ACA524BC}" type="datetime1">
              <a:rPr lang="ar-IQ"/>
              <a:pPr>
                <a:defRPr/>
              </a:pPr>
              <a:t>11/02/1440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283B2C10-AFBD-4ADB-B994-37787A8564D6}" type="slidenum">
              <a:rPr lang="ar-SA"/>
              <a:pPr/>
              <a:t>‹#›</a:t>
            </a:fld>
            <a:endParaRPr 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7AFBEE4-5770-43EB-B45E-08E793874EEB}" type="datetime1">
              <a:rPr lang="ar-IQ"/>
              <a:pPr>
                <a:defRPr/>
              </a:pPr>
              <a:t>11/02/1440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98F1B100-7518-497C-A895-0AE2EF942BCC}" type="slidenum">
              <a:rPr lang="ar-SA"/>
              <a:pPr/>
              <a:t>‹#›</a:t>
            </a:fld>
            <a:endParaRPr 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4320" y="302188"/>
            <a:ext cx="1804988" cy="128605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145030" y="302190"/>
            <a:ext cx="3067050" cy="647771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74320" y="1588245"/>
            <a:ext cx="1804988" cy="51916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2C71517-5590-4A19-8EA3-EDFC1CB3CCEF}" type="datetime1">
              <a:rPr lang="ar-IQ"/>
              <a:pPr>
                <a:defRPr/>
              </a:pPr>
              <a:t>11/02/1440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4679B45-198E-4A80-A9C9-481C1C3DE28E}" type="slidenum">
              <a:rPr lang="ar-SA"/>
              <a:pPr/>
              <a:t>‹#›</a:t>
            </a:fld>
            <a:endParaRPr 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75373" y="5312887"/>
            <a:ext cx="3291840" cy="627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075373" y="678166"/>
            <a:ext cx="3291840" cy="455390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075373" y="5940103"/>
            <a:ext cx="3291840" cy="890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A8589D3-6BCF-42DD-A0EA-318FDDE388F5}" type="datetime1">
              <a:rPr lang="ar-IQ"/>
              <a:pPr>
                <a:defRPr/>
              </a:pPr>
              <a:t>11/02/1440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D40C0AA-192E-4023-B1E3-6DE3DDD98836}" type="slidenum">
              <a:rPr lang="ar-SA"/>
              <a:pPr/>
              <a:t>‹#›</a:t>
            </a:fld>
            <a:endParaRPr 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4638" y="303213"/>
            <a:ext cx="4937125" cy="12652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274638" y="1771650"/>
            <a:ext cx="4937125" cy="5008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274638" y="7034213"/>
            <a:ext cx="1279525" cy="404812"/>
          </a:xfrm>
          <a:prstGeom prst="rect">
            <a:avLst/>
          </a:prstGeom>
        </p:spPr>
        <p:txBody>
          <a:bodyPr vert="horz" lIns="91440" tIns="45720" rIns="91440" bIns="45720" rtlCol="0" anchor="ctr"/>
          <a:lstStyle>
            <a:lvl1pPr algn="l" rtl="0">
              <a:defRPr sz="1200">
                <a:solidFill>
                  <a:schemeClr val="tx1">
                    <a:tint val="75000"/>
                  </a:schemeClr>
                </a:solidFill>
                <a:latin typeface="Arial" pitchFamily="34" charset="0"/>
                <a:cs typeface="Arial" pitchFamily="34" charset="0"/>
              </a:defRPr>
            </a:lvl1pPr>
          </a:lstStyle>
          <a:p>
            <a:pPr>
              <a:defRPr/>
            </a:pPr>
            <a:fld id="{6583664E-8AAD-484C-92D8-AF9E6F89D9EC}" type="datetime1">
              <a:rPr lang="ar-IQ"/>
              <a:pPr>
                <a:defRPr/>
              </a:pPr>
              <a:t>11/02/1440</a:t>
            </a:fld>
            <a:endParaRPr lang="en-US"/>
          </a:p>
        </p:txBody>
      </p:sp>
      <p:sp>
        <p:nvSpPr>
          <p:cNvPr id="5" name="Footer Placeholder 4"/>
          <p:cNvSpPr>
            <a:spLocks noGrp="1"/>
          </p:cNvSpPr>
          <p:nvPr>
            <p:ph type="ftr" sz="quarter" idx="3"/>
          </p:nvPr>
        </p:nvSpPr>
        <p:spPr>
          <a:xfrm>
            <a:off x="1874838" y="7034213"/>
            <a:ext cx="1736725" cy="404812"/>
          </a:xfrm>
          <a:prstGeom prst="rect">
            <a:avLst/>
          </a:prstGeom>
        </p:spPr>
        <p:txBody>
          <a:bodyPr vert="horz" lIns="91440" tIns="45720" rIns="91440" bIns="45720" rtlCol="0" anchor="ctr"/>
          <a:lstStyle>
            <a:lvl1pPr algn="ctr" rtl="0">
              <a:defRPr sz="1200">
                <a:solidFill>
                  <a:schemeClr val="tx1">
                    <a:tint val="75000"/>
                  </a:schemeClr>
                </a:solidFill>
                <a:latin typeface="Arial"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3932238" y="7034213"/>
            <a:ext cx="1279525" cy="404812"/>
          </a:xfrm>
          <a:prstGeom prst="rect">
            <a:avLst/>
          </a:prstGeom>
        </p:spPr>
        <p:txBody>
          <a:bodyPr vert="horz" wrap="square" lIns="91440" tIns="45720" rIns="91440" bIns="45720" numCol="1" anchor="ctr" anchorCtr="0" compatLnSpc="1">
            <a:prstTxWarp prst="textNoShape">
              <a:avLst/>
            </a:prstTxWarp>
          </a:bodyPr>
          <a:lstStyle>
            <a:lvl1pPr rtl="0">
              <a:defRPr sz="1200">
                <a:solidFill>
                  <a:srgbClr val="898989"/>
                </a:solidFill>
              </a:defRPr>
            </a:lvl1pPr>
          </a:lstStyle>
          <a:p>
            <a:fld id="{69E51AA7-F7A9-465F-999F-1CD0AD026CD2}" type="slidenum">
              <a:rPr lang="ar-SA"/>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699" r:id="rId2"/>
    <p:sldLayoutId id="2147483698" r:id="rId3"/>
    <p:sldLayoutId id="2147483697" r:id="rId4"/>
    <p:sldLayoutId id="2147483696" r:id="rId5"/>
    <p:sldLayoutId id="2147483695" r:id="rId6"/>
    <p:sldLayoutId id="2147483694" r:id="rId7"/>
    <p:sldLayoutId id="2147483693" r:id="rId8"/>
    <p:sldLayoutId id="2147483692" r:id="rId9"/>
    <p:sldLayoutId id="2147483691" r:id="rId10"/>
    <p:sldLayoutId id="2147483690" r:id="rId11"/>
    <p:sldLayoutId id="2147483701" r:id="rId12"/>
  </p:sldLayoutIdLst>
  <p:transition spd="med">
    <p:fade thruBlk="1"/>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mailto:edusafyadden@uobabylon.edu.iq"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2209800" y="2452688"/>
            <a:ext cx="2133600" cy="504825"/>
          </a:xfrm>
        </p:spPr>
        <p:txBody>
          <a:bodyPr rtlCol="0">
            <a:normAutofit fontScale="90000"/>
          </a:bodyPr>
          <a:lstStyle/>
          <a:p>
            <a:pPr eaLnBrk="1" fontAlgn="auto" hangingPunct="1">
              <a:spcAft>
                <a:spcPts val="0"/>
              </a:spcAft>
              <a:defRPr/>
            </a:pPr>
            <a:r>
              <a:rPr lang="en-US" b="1" dirty="0" smtClean="0">
                <a:solidFill>
                  <a:srgbClr val="FFFF00"/>
                </a:solidFill>
                <a:effectLst>
                  <a:outerShdw blurRad="38100" dist="38100" dir="2700000" algn="tl">
                    <a:srgbClr val="000000">
                      <a:alpha val="43137"/>
                    </a:srgbClr>
                  </a:outerShdw>
                </a:effectLst>
              </a:rPr>
              <a:t>2015</a:t>
            </a:r>
          </a:p>
        </p:txBody>
      </p:sp>
      <p:sp>
        <p:nvSpPr>
          <p:cNvPr id="16387" name="Rectangle 6"/>
          <p:cNvSpPr>
            <a:spLocks noChangeArrowheads="1"/>
          </p:cNvSpPr>
          <p:nvPr/>
        </p:nvSpPr>
        <p:spPr bwMode="auto">
          <a:xfrm>
            <a:off x="685800" y="3367514"/>
            <a:ext cx="4495800" cy="830997"/>
          </a:xfrm>
          <a:prstGeom prst="rect">
            <a:avLst/>
          </a:prstGeom>
          <a:noFill/>
          <a:ln w="9525">
            <a:noFill/>
            <a:miter lim="800000"/>
            <a:headEnd/>
            <a:tailEnd/>
          </a:ln>
        </p:spPr>
        <p:txBody>
          <a:bodyPr wrap="square" anchor="ctr">
            <a:spAutoFit/>
          </a:bodyPr>
          <a:lstStyle/>
          <a:p>
            <a:pPr algn="just" rtl="0"/>
            <a:r>
              <a:rPr lang="fr-FR" sz="1600" dirty="0">
                <a:solidFill>
                  <a:schemeClr val="bg1"/>
                </a:solidFill>
              </a:rPr>
              <a:t>La vision de l'Université est d'être une source d'inspiration, Université innovante de renommée internationale</a:t>
            </a:r>
            <a:endParaRPr lang="en-US" sz="1600" b="1" dirty="0">
              <a:solidFill>
                <a:schemeClr val="bg1"/>
              </a:solidFill>
              <a:cs typeface="Times New Roman" pitchFamily="18"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I:\DSC_0591.jpg"/>
          <p:cNvPicPr>
            <a:picLocks noChangeAspect="1" noChangeArrowheads="1"/>
          </p:cNvPicPr>
          <p:nvPr/>
        </p:nvPicPr>
        <p:blipFill>
          <a:blip r:embed="rId2"/>
          <a:srcRect/>
          <a:stretch>
            <a:fillRect/>
          </a:stretch>
        </p:blipFill>
        <p:spPr bwMode="auto">
          <a:xfrm>
            <a:off x="0" y="1128713"/>
            <a:ext cx="5676900" cy="6461125"/>
          </a:xfrm>
          <a:prstGeom prst="rect">
            <a:avLst/>
          </a:prstGeom>
          <a:noFill/>
          <a:ln w="9525">
            <a:noFill/>
            <a:miter lim="800000"/>
            <a:headEnd/>
            <a:tailEnd/>
          </a:ln>
        </p:spPr>
      </p:pic>
      <p:sp>
        <p:nvSpPr>
          <p:cNvPr id="6" name="TextBox 4"/>
          <p:cNvSpPr txBox="1"/>
          <p:nvPr/>
        </p:nvSpPr>
        <p:spPr>
          <a:xfrm>
            <a:off x="1219200" y="636965"/>
            <a:ext cx="3124200" cy="338554"/>
          </a:xfrm>
          <a:prstGeom prst="rect">
            <a:avLst/>
          </a:prstGeom>
          <a:noFill/>
        </p:spPr>
        <p:txBody>
          <a:bodyPr rtlCol="1">
            <a:spAutoFit/>
          </a:bodyPr>
          <a:lstStyle/>
          <a:p>
            <a:pPr algn="ctr" rtl="0">
              <a:defRPr/>
            </a:pPr>
            <a:r>
              <a:rPr lang="fr-FR" sz="1600" dirty="0"/>
              <a:t>Faculté des beaux-arts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Tree>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مستطيل 14"/>
          <p:cNvSpPr>
            <a:spLocks noChangeArrowheads="1"/>
          </p:cNvSpPr>
          <p:nvPr/>
        </p:nvSpPr>
        <p:spPr bwMode="auto">
          <a:xfrm>
            <a:off x="533400" y="1890713"/>
            <a:ext cx="4376738" cy="1938992"/>
          </a:xfrm>
          <a:prstGeom prst="rect">
            <a:avLst/>
          </a:prstGeom>
          <a:noFill/>
          <a:ln w="9525">
            <a:noFill/>
            <a:miter lim="800000"/>
            <a:headEnd/>
            <a:tailEnd/>
          </a:ln>
        </p:spPr>
        <p:txBody>
          <a:bodyPr>
            <a:spAutoFit/>
          </a:bodyPr>
          <a:lstStyle/>
          <a:p>
            <a:pPr algn="just" rtl="0"/>
            <a:r>
              <a:rPr lang="en-US" sz="1000" dirty="0"/>
              <a:t>instance, justice writer, minority care, property registry and giving consultant advices if need be. Moreover, the Faculty aims at </a:t>
            </a:r>
            <a:r>
              <a:rPr lang="en-US" sz="1000" dirty="0" smtClean="0"/>
              <a:t>raise </a:t>
            </a:r>
            <a:r>
              <a:rPr lang="en-US" sz="1000" dirty="0"/>
              <a:t>science </a:t>
            </a:r>
            <a:r>
              <a:rPr lang="en-US" sz="1000" dirty="0" smtClean="0"/>
              <a:t>principles higher, </a:t>
            </a:r>
            <a:r>
              <a:rPr lang="en-US" sz="1000" dirty="0"/>
              <a:t>and developing </a:t>
            </a:r>
            <a:r>
              <a:rPr lang="en-US" sz="1000" dirty="0" smtClean="0"/>
              <a:t>jurisdictions. This is done </a:t>
            </a:r>
            <a:r>
              <a:rPr lang="en-US" sz="1000" dirty="0"/>
              <a:t>through competent scientific strategy in  higher education and cultivating specialized </a:t>
            </a:r>
            <a:r>
              <a:rPr lang="en-US" sz="1000" dirty="0" smtClean="0"/>
              <a:t>cadre of high calibrate  </a:t>
            </a:r>
            <a:r>
              <a:rPr lang="en-US" sz="1000" dirty="0"/>
              <a:t>in the field of law and its concomitants. The Faculty exerts itself to keep pace with the scientific </a:t>
            </a:r>
            <a:r>
              <a:rPr lang="en-US" sz="1000" dirty="0" smtClean="0"/>
              <a:t>development, and contemporary issues that </a:t>
            </a:r>
            <a:r>
              <a:rPr lang="en-US" sz="1000" dirty="0"/>
              <a:t>happening </a:t>
            </a:r>
            <a:r>
              <a:rPr lang="en-US" sz="1000" dirty="0" smtClean="0"/>
              <a:t>nowadays and continuously updates </a:t>
            </a:r>
            <a:r>
              <a:rPr lang="en-US" sz="1000" dirty="0"/>
              <a:t>syllabus. The Faculty encourages scholarships </a:t>
            </a:r>
            <a:r>
              <a:rPr lang="en-US" sz="1000" dirty="0" smtClean="0"/>
              <a:t>to international highly recognized universities to </a:t>
            </a:r>
            <a:r>
              <a:rPr lang="en-US" sz="1000" dirty="0"/>
              <a:t>overcome the </a:t>
            </a:r>
            <a:r>
              <a:rPr lang="en-US" sz="1000" dirty="0" smtClean="0"/>
              <a:t>shortage </a:t>
            </a:r>
            <a:r>
              <a:rPr lang="en-US" sz="1000" dirty="0"/>
              <a:t>in law specializations of the private and public </a:t>
            </a:r>
            <a:r>
              <a:rPr lang="en-US" sz="1000" dirty="0" smtClean="0"/>
              <a:t>aspects. </a:t>
            </a:r>
            <a:r>
              <a:rPr lang="en-US" sz="1000" dirty="0"/>
              <a:t>Besides, the Faculty </a:t>
            </a:r>
            <a:r>
              <a:rPr lang="en-US" sz="1000" dirty="0" smtClean="0"/>
              <a:t>envisages its lecturers and Staffs to keep </a:t>
            </a:r>
            <a:r>
              <a:rPr lang="en-US" sz="1000" dirty="0"/>
              <a:t>pace </a:t>
            </a:r>
            <a:r>
              <a:rPr lang="en-US" sz="1000" dirty="0" smtClean="0"/>
              <a:t>with contemporary development in research and academic aspects.   </a:t>
            </a:r>
            <a:endParaRPr lang="en-US" sz="1000" dirty="0"/>
          </a:p>
        </p:txBody>
      </p:sp>
      <p:sp>
        <p:nvSpPr>
          <p:cNvPr id="30722" name="TextBox 4"/>
          <p:cNvSpPr txBox="1">
            <a:spLocks noChangeArrowheads="1"/>
          </p:cNvSpPr>
          <p:nvPr/>
        </p:nvSpPr>
        <p:spPr bwMode="auto">
          <a:xfrm>
            <a:off x="1447800" y="6642100"/>
            <a:ext cx="2239963"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law@uobabylon.edu.iq</a:t>
            </a:r>
            <a:endParaRPr lang="ar-IQ" sz="1200"/>
          </a:p>
        </p:txBody>
      </p:sp>
      <p:sp>
        <p:nvSpPr>
          <p:cNvPr id="30723" name="TextBox 5"/>
          <p:cNvSpPr txBox="1">
            <a:spLocks noChangeArrowheads="1"/>
          </p:cNvSpPr>
          <p:nvPr/>
        </p:nvSpPr>
        <p:spPr bwMode="auto">
          <a:xfrm>
            <a:off x="533400" y="5853113"/>
            <a:ext cx="5072063"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  </a:t>
            </a:r>
            <a:r>
              <a:rPr lang="en-US" sz="1000"/>
              <a:t>49</a:t>
            </a:r>
            <a:r>
              <a:rPr lang="en-US" sz="1200" b="1">
                <a:solidFill>
                  <a:srgbClr val="006600"/>
                </a:solidFill>
              </a:rPr>
              <a:t> </a:t>
            </a:r>
            <a:r>
              <a:rPr lang="en-US" sz="1000"/>
              <a:t>members.</a:t>
            </a:r>
            <a:endParaRPr lang="ar-IQ" sz="1000"/>
          </a:p>
        </p:txBody>
      </p:sp>
      <p:sp>
        <p:nvSpPr>
          <p:cNvPr id="7" name="TextBox 6"/>
          <p:cNvSpPr txBox="1"/>
          <p:nvPr/>
        </p:nvSpPr>
        <p:spPr>
          <a:xfrm>
            <a:off x="533400" y="4513263"/>
            <a:ext cx="4343400" cy="1508125"/>
          </a:xfrm>
          <a:prstGeom prst="rect">
            <a:avLst/>
          </a:prstGeom>
          <a:noFill/>
        </p:spPr>
        <p:txBody>
          <a:bodyPr rtlCol="1">
            <a:spAutoFit/>
          </a:bodyPr>
          <a:lstStyle/>
          <a:p>
            <a:pPr indent="265113" algn="just" rtl="0">
              <a:defRPr/>
            </a:pPr>
            <a:r>
              <a:rPr lang="en-US" sz="1000" dirty="0">
                <a:cs typeface="+mn-cs"/>
              </a:rPr>
              <a:t>The Faculty offers undergraduate and postgraduate studies. The bachelors degree awarded after four years of full-time study program. The master degree (courses and research) awarded after(at least) two academic years of full-time study program.</a:t>
            </a:r>
          </a:p>
          <a:p>
            <a:pPr algn="l" rtl="0">
              <a:defRPr/>
            </a:pPr>
            <a:r>
              <a:rPr lang="en-US" sz="1000" dirty="0">
                <a:cs typeface="+mn-cs"/>
              </a:rPr>
              <a:t> </a:t>
            </a:r>
          </a:p>
          <a:p>
            <a:pPr algn="l" rtl="0">
              <a:defRPr/>
            </a:pPr>
            <a:r>
              <a:rPr lang="en-US" sz="1200" b="1" dirty="0">
                <a:solidFill>
                  <a:schemeClr val="tx2"/>
                </a:solidFill>
                <a:cs typeface="+mn-cs"/>
              </a:rPr>
              <a:t>Departments of the Faculty: </a:t>
            </a:r>
          </a:p>
          <a:p>
            <a:pPr indent="88900" algn="l" rtl="0">
              <a:buFont typeface="Arial" pitchFamily="34" charset="0"/>
              <a:buChar char="•"/>
              <a:defRPr/>
            </a:pPr>
            <a:r>
              <a:rPr lang="en-US" sz="1000" dirty="0">
                <a:cs typeface="+mn-cs"/>
              </a:rPr>
              <a:t> Department of Public Law</a:t>
            </a:r>
          </a:p>
          <a:p>
            <a:pPr indent="88900" algn="l" rtl="0">
              <a:buFont typeface="Arial" pitchFamily="34" charset="0"/>
              <a:buChar char="•"/>
              <a:defRPr/>
            </a:pPr>
            <a:r>
              <a:rPr lang="en-US" sz="1000" dirty="0">
                <a:cs typeface="+mn-cs"/>
              </a:rPr>
              <a:t> Department of Private Law</a:t>
            </a:r>
          </a:p>
          <a:p>
            <a:pPr algn="l" rtl="0">
              <a:defRPr/>
            </a:pPr>
            <a:endParaRPr lang="ar-IQ" sz="1000" dirty="0">
              <a:cs typeface="+mn-cs"/>
            </a:endParaRPr>
          </a:p>
        </p:txBody>
      </p:sp>
      <p:sp>
        <p:nvSpPr>
          <p:cNvPr id="8" name="Rectangle 7"/>
          <p:cNvSpPr/>
          <p:nvPr/>
        </p:nvSpPr>
        <p:spPr>
          <a:xfrm>
            <a:off x="1790101" y="529987"/>
            <a:ext cx="1787669" cy="369332"/>
          </a:xfrm>
          <a:prstGeom prst="rect">
            <a:avLst/>
          </a:prstGeom>
        </p:spPr>
        <p:txBody>
          <a:bodyPr wrap="none">
            <a:spAutoFit/>
          </a:bodyPr>
          <a:lstStyle/>
          <a:p>
            <a:pPr algn="ctr" rtl="0">
              <a:defRPr/>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Law</a:t>
            </a:r>
            <a:endPar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30726" name="TextBox 8"/>
          <p:cNvSpPr txBox="1">
            <a:spLocks noChangeArrowheads="1"/>
          </p:cNvSpPr>
          <p:nvPr/>
        </p:nvSpPr>
        <p:spPr bwMode="auto">
          <a:xfrm>
            <a:off x="533400" y="6059488"/>
            <a:ext cx="4267200" cy="461962"/>
          </a:xfrm>
          <a:prstGeom prst="rect">
            <a:avLst/>
          </a:prstGeom>
          <a:noFill/>
          <a:ln w="9525">
            <a:noFill/>
            <a:miter lim="800000"/>
            <a:headEnd/>
            <a:tailEnd/>
          </a:ln>
        </p:spPr>
        <p:txBody>
          <a:bodyPr>
            <a:spAutoFit/>
          </a:bodyPr>
          <a:lstStyle/>
          <a:p>
            <a:pPr algn="just" rtl="0"/>
            <a:r>
              <a:rPr lang="en-US" sz="1200" b="1">
                <a:solidFill>
                  <a:schemeClr val="tx2"/>
                </a:solidFill>
              </a:rPr>
              <a:t>Number of Students: </a:t>
            </a:r>
            <a:r>
              <a:rPr lang="en-US" sz="1000"/>
              <a:t>1059 at morning studies.</a:t>
            </a:r>
          </a:p>
          <a:p>
            <a:pPr algn="just" rtl="0"/>
            <a:r>
              <a:rPr lang="en-US" sz="1200" b="1">
                <a:solidFill>
                  <a:schemeClr val="tx2"/>
                </a:solidFill>
              </a:rPr>
              <a:t>Number of Students:</a:t>
            </a:r>
            <a:r>
              <a:rPr lang="en-US" sz="1200">
                <a:solidFill>
                  <a:schemeClr val="tx2"/>
                </a:solidFill>
              </a:rPr>
              <a:t> </a:t>
            </a:r>
            <a:r>
              <a:rPr lang="en-US" sz="1000"/>
              <a:t>175 at evening studies.</a:t>
            </a:r>
          </a:p>
        </p:txBody>
      </p:sp>
      <p:sp>
        <p:nvSpPr>
          <p:cNvPr id="10" name="Freeform 9"/>
          <p:cNvSpPr/>
          <p:nvPr/>
        </p:nvSpPr>
        <p:spPr>
          <a:xfrm>
            <a:off x="1295400" y="8874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30728" name="Rectangle 11"/>
          <p:cNvSpPr>
            <a:spLocks noChangeArrowheads="1"/>
          </p:cNvSpPr>
          <p:nvPr/>
        </p:nvSpPr>
        <p:spPr bwMode="auto">
          <a:xfrm>
            <a:off x="1752600" y="1052513"/>
            <a:ext cx="3048000" cy="862012"/>
          </a:xfrm>
          <a:prstGeom prst="rect">
            <a:avLst/>
          </a:prstGeom>
          <a:noFill/>
          <a:ln w="9525">
            <a:noFill/>
            <a:miter lim="800000"/>
            <a:headEnd/>
            <a:tailEnd/>
          </a:ln>
        </p:spPr>
        <p:txBody>
          <a:bodyPr>
            <a:spAutoFit/>
          </a:bodyPr>
          <a:lstStyle/>
          <a:p>
            <a:pPr algn="just" rtl="0"/>
            <a:r>
              <a:rPr lang="en-US" sz="1000" dirty="0"/>
              <a:t>Faculty of Law was established in 1988 aiming at providing the ministry of justice with specialized cadre to richen the path of justice with; judges, </a:t>
            </a:r>
            <a:r>
              <a:rPr lang="en-US" sz="1000" dirty="0" smtClean="0"/>
              <a:t>investigators, and </a:t>
            </a:r>
            <a:r>
              <a:rPr lang="en-US" sz="1000" dirty="0"/>
              <a:t>assistant judges. Besides, it provides other ministries with justice officials, for</a:t>
            </a:r>
            <a:endParaRPr lang="ar-IQ" sz="1000" dirty="0"/>
          </a:p>
        </p:txBody>
      </p:sp>
      <p:pic>
        <p:nvPicPr>
          <p:cNvPr id="30729" name="Picture 2" descr="G:\صور\قانون\DSC00010.JPG"/>
          <p:cNvPicPr>
            <a:picLocks noChangeAspect="1" noChangeArrowheads="1"/>
          </p:cNvPicPr>
          <p:nvPr/>
        </p:nvPicPr>
        <p:blipFill>
          <a:blip r:embed="rId2"/>
          <a:srcRect t="22981" b="8072"/>
          <a:stretch>
            <a:fillRect/>
          </a:stretch>
        </p:blipFill>
        <p:spPr bwMode="auto">
          <a:xfrm>
            <a:off x="627063" y="1077913"/>
            <a:ext cx="1125537" cy="803275"/>
          </a:xfrm>
          <a:prstGeom prst="rect">
            <a:avLst/>
          </a:prstGeom>
          <a:noFill/>
          <a:ln w="9525">
            <a:noFill/>
            <a:miter lim="800000"/>
            <a:headEnd/>
            <a:tailEnd/>
          </a:ln>
        </p:spPr>
      </p:pic>
      <p:sp>
        <p:nvSpPr>
          <p:cNvPr id="30730"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8</a:t>
            </a:r>
            <a:endParaRPr lang="ar-IQ" sz="110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0101" y="682387"/>
            <a:ext cx="1787669" cy="369332"/>
          </a:xfrm>
          <a:prstGeom prst="rect">
            <a:avLst/>
          </a:prstGeom>
        </p:spPr>
        <p:txBody>
          <a:bodyPr wrap="none">
            <a:spAutoFit/>
          </a:bodyPr>
          <a:lstStyle/>
          <a:p>
            <a:pPr algn="ctr" rtl="0">
              <a:defRPr/>
            </a:pPr>
            <a:r>
              <a:rPr lang="fr-FR" dirty="0"/>
              <a:t>Faculté de droit</a:t>
            </a:r>
            <a:endPar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31746"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8</a:t>
            </a:r>
            <a:endParaRPr lang="ar-IQ" sz="1100"/>
          </a:p>
        </p:txBody>
      </p:sp>
      <p:pic>
        <p:nvPicPr>
          <p:cNvPr id="31747" name="Picture 2" descr="C:\Users\Computer Cnter\Desktop\1_16518_1367.jpg"/>
          <p:cNvPicPr>
            <a:picLocks noChangeAspect="1" noChangeArrowheads="1"/>
          </p:cNvPicPr>
          <p:nvPr/>
        </p:nvPicPr>
        <p:blipFill>
          <a:blip r:embed="rId2"/>
          <a:srcRect/>
          <a:stretch>
            <a:fillRect/>
          </a:stretch>
        </p:blipFill>
        <p:spPr bwMode="auto">
          <a:xfrm>
            <a:off x="-23813" y="1357313"/>
            <a:ext cx="5510213" cy="62325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ChangeArrowheads="1"/>
          </p:cNvSpPr>
          <p:nvPr/>
        </p:nvSpPr>
        <p:spPr bwMode="auto">
          <a:xfrm>
            <a:off x="0" y="0"/>
            <a:ext cx="157163" cy="309563"/>
          </a:xfrm>
          <a:prstGeom prst="rect">
            <a:avLst/>
          </a:prstGeom>
          <a:noFill/>
          <a:ln w="9525">
            <a:noFill/>
            <a:miter lim="800000"/>
            <a:headEnd/>
            <a:tailEnd/>
          </a:ln>
        </p:spPr>
        <p:txBody>
          <a:bodyPr wrap="none" lIns="78059" tIns="39029" rIns="78059" bIns="39029" anchor="ctr">
            <a:spAutoFit/>
          </a:bodyPr>
          <a:lstStyle/>
          <a:p>
            <a:pPr algn="l" defTabSz="779463" rtl="0"/>
            <a:endParaRPr lang="en-US" altLang="zh-CN" sz="1500"/>
          </a:p>
        </p:txBody>
      </p:sp>
      <p:sp>
        <p:nvSpPr>
          <p:cNvPr id="32770" name="Rectangle 2"/>
          <p:cNvSpPr>
            <a:spLocks noChangeArrowheads="1"/>
          </p:cNvSpPr>
          <p:nvPr/>
        </p:nvSpPr>
        <p:spPr bwMode="auto">
          <a:xfrm>
            <a:off x="609600" y="1192213"/>
            <a:ext cx="4267200" cy="1322387"/>
          </a:xfrm>
          <a:prstGeom prst="rect">
            <a:avLst/>
          </a:prstGeom>
          <a:noFill/>
          <a:ln w="9525">
            <a:noFill/>
            <a:miter lim="800000"/>
            <a:headEnd/>
            <a:tailEnd/>
          </a:ln>
        </p:spPr>
        <p:txBody>
          <a:bodyPr anchor="ctr">
            <a:spAutoFit/>
          </a:bodyPr>
          <a:lstStyle/>
          <a:p>
            <a:pPr algn="just" rtl="0" eaLnBrk="0" hangingPunct="0"/>
            <a:r>
              <a:rPr lang="en-US" sz="1000" dirty="0"/>
              <a:t>The Faculty of Engineering was established in 1988. </a:t>
            </a:r>
          </a:p>
          <a:p>
            <a:pPr algn="just" rtl="0" eaLnBrk="0" hangingPunct="0"/>
            <a:r>
              <a:rPr lang="en-US" sz="1000" dirty="0"/>
              <a:t>It creates an inspiring education and research environment for </a:t>
            </a:r>
            <a:r>
              <a:rPr lang="en-US" sz="1000" dirty="0" smtClean="0"/>
              <a:t>students and </a:t>
            </a:r>
            <a:r>
              <a:rPr lang="en-US" sz="1000" dirty="0"/>
              <a:t>staff to expand knowledge and improve lives through innovation in research and engineering education. It acts as a “living laboratories”  that successfully prepares tomorrow’s forward thinking leaders with experience needed to succeed.</a:t>
            </a:r>
          </a:p>
          <a:p>
            <a:pPr algn="just" rtl="0" eaLnBrk="0" hangingPunct="0"/>
            <a:r>
              <a:rPr lang="en-US" sz="1000" dirty="0"/>
              <a:t>We invite you to visit the Faculty of Engineering  to see how it shapes Iraq’s technological future.</a:t>
            </a:r>
          </a:p>
        </p:txBody>
      </p:sp>
      <p:sp>
        <p:nvSpPr>
          <p:cNvPr id="5" name="TextBox 4"/>
          <p:cNvSpPr txBox="1"/>
          <p:nvPr/>
        </p:nvSpPr>
        <p:spPr>
          <a:xfrm>
            <a:off x="1295400" y="560765"/>
            <a:ext cx="2838480" cy="338554"/>
          </a:xfrm>
          <a:prstGeom prst="rect">
            <a:avLst/>
          </a:prstGeom>
          <a:noFill/>
        </p:spPr>
        <p:txBody>
          <a:bodyPr rtlCol="1">
            <a:spAutoFit/>
          </a:bodyPr>
          <a:lstStyle/>
          <a:p>
            <a:pPr algn="ctr"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Engineering </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32772" name="Rectangle 3"/>
          <p:cNvSpPr>
            <a:spLocks noChangeArrowheads="1"/>
          </p:cNvSpPr>
          <p:nvPr/>
        </p:nvSpPr>
        <p:spPr bwMode="auto">
          <a:xfrm>
            <a:off x="685800" y="3517900"/>
            <a:ext cx="2613025" cy="277813"/>
          </a:xfrm>
          <a:prstGeom prst="rect">
            <a:avLst/>
          </a:prstGeom>
          <a:noFill/>
          <a:ln w="9525">
            <a:noFill/>
            <a:miter lim="800000"/>
            <a:headEnd/>
            <a:tailEnd/>
          </a:ln>
        </p:spPr>
        <p:txBody>
          <a:bodyPr anchor="ctr">
            <a:spAutoFit/>
          </a:bodyPr>
          <a:lstStyle/>
          <a:p>
            <a:pPr algn="l" rtl="0">
              <a:tabLst>
                <a:tab pos="2011363" algn="l"/>
              </a:tabLst>
            </a:pPr>
            <a:r>
              <a:rPr lang="en-US" sz="1200" b="1">
                <a:solidFill>
                  <a:schemeClr val="tx2"/>
                </a:solidFill>
              </a:rPr>
              <a:t>Departments of the Faculty</a:t>
            </a:r>
          </a:p>
        </p:txBody>
      </p:sp>
      <p:sp>
        <p:nvSpPr>
          <p:cNvPr id="32773" name="Rectangle 4"/>
          <p:cNvSpPr>
            <a:spLocks noChangeArrowheads="1"/>
          </p:cNvSpPr>
          <p:nvPr/>
        </p:nvSpPr>
        <p:spPr bwMode="auto">
          <a:xfrm>
            <a:off x="609600" y="3746500"/>
            <a:ext cx="2860675" cy="1169988"/>
          </a:xfrm>
          <a:prstGeom prst="rect">
            <a:avLst/>
          </a:prstGeom>
          <a:noFill/>
          <a:ln w="9525">
            <a:noFill/>
            <a:miter lim="800000"/>
            <a:headEnd/>
            <a:tailEnd/>
          </a:ln>
        </p:spPr>
        <p:txBody>
          <a:bodyPr anchor="ctr">
            <a:spAutoFit/>
          </a:bodyPr>
          <a:lstStyle/>
          <a:p>
            <a:pPr marL="90488" indent="-90488" algn="l" rtl="0">
              <a:buFont typeface="Arial" charset="0"/>
              <a:buChar char="•"/>
            </a:pPr>
            <a:r>
              <a:rPr lang="en-US" sz="1000"/>
              <a:t>Department of Civil Engineering</a:t>
            </a:r>
          </a:p>
          <a:p>
            <a:pPr marL="90488" indent="-90488" algn="l" rtl="0" eaLnBrk="0" hangingPunct="0">
              <a:buFont typeface="Arial" charset="0"/>
              <a:buChar char="•"/>
            </a:pPr>
            <a:r>
              <a:rPr lang="en-US" sz="1000"/>
              <a:t>Department of Electrical Engineering</a:t>
            </a:r>
          </a:p>
          <a:p>
            <a:pPr marL="90488" indent="-90488" algn="l" rtl="0" eaLnBrk="0" hangingPunct="0">
              <a:buFont typeface="Arial" charset="0"/>
              <a:buChar char="•"/>
            </a:pPr>
            <a:r>
              <a:rPr lang="en-US" sz="1000"/>
              <a:t>Department of Architectural Engineering</a:t>
            </a:r>
          </a:p>
          <a:p>
            <a:pPr marL="90488" indent="-90488" algn="l" rtl="0" eaLnBrk="0" hangingPunct="0">
              <a:buFont typeface="Arial" charset="0"/>
              <a:buChar char="•"/>
            </a:pPr>
            <a:r>
              <a:rPr lang="en-US" sz="1000"/>
              <a:t>Department of Environmental Engineering</a:t>
            </a:r>
          </a:p>
          <a:p>
            <a:pPr marL="90488" indent="-90488" algn="l" rtl="0" eaLnBrk="0" hangingPunct="0">
              <a:buFont typeface="Arial" charset="0"/>
              <a:buChar char="•"/>
            </a:pPr>
            <a:r>
              <a:rPr lang="en-US" sz="1000"/>
              <a:t>Department of Electrochemical Engineering</a:t>
            </a:r>
          </a:p>
          <a:p>
            <a:pPr marL="90488" indent="-90488" algn="l" rtl="0" eaLnBrk="0" hangingPunct="0">
              <a:buFont typeface="Arial" charset="0"/>
              <a:buChar char="•"/>
            </a:pPr>
            <a:r>
              <a:rPr lang="en-US" sz="1000"/>
              <a:t>Department of Mechanical Engineering</a:t>
            </a:r>
          </a:p>
          <a:p>
            <a:pPr marL="90488" indent="-90488" algn="l" rtl="0" eaLnBrk="0" hangingPunct="0"/>
            <a:endParaRPr lang="en-US" sz="1000"/>
          </a:p>
        </p:txBody>
      </p:sp>
      <p:sp>
        <p:nvSpPr>
          <p:cNvPr id="32774" name="TextBox 7"/>
          <p:cNvSpPr txBox="1">
            <a:spLocks noChangeArrowheads="1"/>
          </p:cNvSpPr>
          <p:nvPr/>
        </p:nvSpPr>
        <p:spPr bwMode="auto">
          <a:xfrm>
            <a:off x="381000" y="5803900"/>
            <a:ext cx="4659313" cy="276225"/>
          </a:xfrm>
          <a:prstGeom prst="rect">
            <a:avLst/>
          </a:prstGeom>
          <a:noFill/>
          <a:ln w="9525">
            <a:noFill/>
            <a:miter lim="800000"/>
            <a:headEnd/>
            <a:tailEnd/>
          </a:ln>
        </p:spPr>
        <p:txBody>
          <a:bodyPr>
            <a:spAutoFit/>
          </a:bodyPr>
          <a:lstStyle/>
          <a:p>
            <a:pPr algn="ctr" rtl="0"/>
            <a:r>
              <a:rPr lang="en-US" sz="1200" b="1">
                <a:solidFill>
                  <a:schemeClr val="tx2"/>
                </a:solidFill>
              </a:rPr>
              <a:t>Email: </a:t>
            </a:r>
            <a:r>
              <a:rPr lang="en-US" sz="1200"/>
              <a:t>engineering@uobabylon.edu.iq</a:t>
            </a:r>
            <a:endParaRPr lang="ar-IQ" sz="1200"/>
          </a:p>
        </p:txBody>
      </p:sp>
      <p:sp>
        <p:nvSpPr>
          <p:cNvPr id="32775" name="TextBox 8"/>
          <p:cNvSpPr txBox="1">
            <a:spLocks noChangeArrowheads="1"/>
          </p:cNvSpPr>
          <p:nvPr/>
        </p:nvSpPr>
        <p:spPr bwMode="auto">
          <a:xfrm>
            <a:off x="609600" y="4889500"/>
            <a:ext cx="4572000"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a:t>
            </a:r>
            <a:r>
              <a:rPr lang="en-US" sz="1200">
                <a:solidFill>
                  <a:schemeClr val="tx2"/>
                </a:solidFill>
              </a:rPr>
              <a:t>  </a:t>
            </a:r>
            <a:r>
              <a:rPr lang="en-US" sz="1200"/>
              <a:t>231 members.</a:t>
            </a:r>
            <a:endParaRPr lang="ar-IQ" sz="1200"/>
          </a:p>
        </p:txBody>
      </p:sp>
      <p:sp>
        <p:nvSpPr>
          <p:cNvPr id="10" name="TextBox 9"/>
          <p:cNvSpPr txBox="1"/>
          <p:nvPr/>
        </p:nvSpPr>
        <p:spPr>
          <a:xfrm>
            <a:off x="609600" y="2517775"/>
            <a:ext cx="4229100" cy="1016000"/>
          </a:xfrm>
          <a:prstGeom prst="rect">
            <a:avLst/>
          </a:prstGeom>
          <a:noFill/>
        </p:spPr>
        <p:txBody>
          <a:bodyPr rtlCol="1">
            <a:spAutoFit/>
          </a:bodyPr>
          <a:lstStyle/>
          <a:p>
            <a:pPr indent="261938" algn="just" rtl="0">
              <a:defRPr/>
            </a:pPr>
            <a:r>
              <a:rPr lang="en-US" sz="1000" dirty="0">
                <a:cs typeface="+mn-cs"/>
              </a:rPr>
              <a:t>The Faculty offers undergraduate and postgraduate studies . The bachelors degree awarded after four years of full-time study program. The master degree (courses and research) awarded after two academic years (at least) of full-time study program. The philosophy doctorate degree (courses and research) awarded after three academic years (at least) of full-time study program.</a:t>
            </a:r>
            <a:endParaRPr lang="ar-IQ" sz="1000" dirty="0">
              <a:cs typeface="+mn-cs"/>
            </a:endParaRPr>
          </a:p>
        </p:txBody>
      </p:sp>
      <p:sp>
        <p:nvSpPr>
          <p:cNvPr id="32777" name="TextBox 10"/>
          <p:cNvSpPr txBox="1">
            <a:spLocks noChangeArrowheads="1"/>
          </p:cNvSpPr>
          <p:nvPr/>
        </p:nvSpPr>
        <p:spPr bwMode="auto">
          <a:xfrm>
            <a:off x="609600" y="5091113"/>
            <a:ext cx="4343400" cy="614362"/>
          </a:xfrm>
          <a:prstGeom prst="rect">
            <a:avLst/>
          </a:prstGeom>
          <a:noFill/>
          <a:ln w="9525">
            <a:noFill/>
            <a:miter lim="800000"/>
            <a:headEnd/>
            <a:tailEnd/>
          </a:ln>
        </p:spPr>
        <p:txBody>
          <a:bodyPr>
            <a:spAutoFit/>
          </a:bodyPr>
          <a:lstStyle/>
          <a:p>
            <a:pPr algn="just" rtl="0"/>
            <a:r>
              <a:rPr lang="en-US" sz="1200" b="1">
                <a:solidFill>
                  <a:schemeClr val="tx2"/>
                </a:solidFill>
              </a:rPr>
              <a:t>Number of Students: </a:t>
            </a:r>
            <a:r>
              <a:rPr lang="en-US" sz="1000"/>
              <a:t>1489 at morning studies in all departments.</a:t>
            </a:r>
          </a:p>
          <a:p>
            <a:pPr algn="just" rtl="0"/>
            <a:r>
              <a:rPr lang="en-US" sz="1200" b="1">
                <a:solidFill>
                  <a:schemeClr val="tx2"/>
                </a:solidFill>
              </a:rPr>
              <a:t>Number of Students: </a:t>
            </a:r>
            <a:r>
              <a:rPr lang="en-US" sz="1000"/>
              <a:t>20 at evening studies in all departments. </a:t>
            </a:r>
          </a:p>
          <a:p>
            <a:pPr algn="just" rtl="0"/>
            <a:endParaRPr lang="en-US" sz="1000"/>
          </a:p>
        </p:txBody>
      </p:sp>
      <p:sp>
        <p:nvSpPr>
          <p:cNvPr id="13" name="Freeform 12"/>
          <p:cNvSpPr/>
          <p:nvPr/>
        </p:nvSpPr>
        <p:spPr>
          <a:xfrm>
            <a:off x="1295400" y="9636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32779"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9</a:t>
            </a:r>
            <a:endParaRPr lang="ar-IQ" sz="110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2"/>
          <a:srcRect/>
          <a:stretch>
            <a:fillRect/>
          </a:stretch>
        </p:blipFill>
        <p:spPr bwMode="auto">
          <a:xfrm>
            <a:off x="0" y="1219200"/>
            <a:ext cx="5486400" cy="6386513"/>
          </a:xfrm>
          <a:prstGeom prst="rect">
            <a:avLst/>
          </a:prstGeom>
          <a:noFill/>
          <a:ln w="9525">
            <a:noFill/>
            <a:miter lim="800000"/>
            <a:headEnd/>
            <a:tailEnd/>
          </a:ln>
        </p:spPr>
      </p:pic>
      <p:sp>
        <p:nvSpPr>
          <p:cNvPr id="6" name="TextBox 4"/>
          <p:cNvSpPr txBox="1"/>
          <p:nvPr/>
        </p:nvSpPr>
        <p:spPr>
          <a:xfrm>
            <a:off x="1352520" y="636965"/>
            <a:ext cx="2838480" cy="338554"/>
          </a:xfrm>
          <a:prstGeom prst="rect">
            <a:avLst/>
          </a:prstGeom>
          <a:noFill/>
        </p:spPr>
        <p:txBody>
          <a:bodyPr rtlCol="1">
            <a:spAutoFit/>
          </a:bodyPr>
          <a:lstStyle/>
          <a:p>
            <a:pPr algn="ctr" rtl="0">
              <a:defRPr/>
            </a:pPr>
            <a:r>
              <a:rPr lang="fr-FR" sz="1600" dirty="0"/>
              <a:t>Ecole d'ingénieurs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3400" y="1008063"/>
            <a:ext cx="4308475" cy="2462213"/>
          </a:xfrm>
          <a:prstGeom prst="rect">
            <a:avLst/>
          </a:prstGeom>
          <a:noFill/>
          <a:ln w="9525">
            <a:noFill/>
            <a:miter lim="800000"/>
            <a:headEnd/>
            <a:tailEnd/>
          </a:ln>
          <a:effectLst/>
        </p:spPr>
        <p:txBody>
          <a:bodyPr anchor="ctr">
            <a:spAutoFit/>
          </a:bodyPr>
          <a:lstStyle/>
          <a:p>
            <a:pPr algn="just" rtl="0" eaLnBrk="0" hangingPunct="0">
              <a:defRPr/>
            </a:pPr>
            <a:r>
              <a:rPr lang="fr-FR" sz="1400" dirty="0"/>
              <a:t>La Faculté des sciences a été créée en 1988.  Il se compose de cinq départements. Il offre des études de premier cycle et de troisième cycle dans tous ses départements. Le baccalauréat décerné après quatre années de programme d'études à temps plein. Le master (cours et recherche) décerné après deux années académiques (au moins) de programme d'études à temps plein. Le doctorat philosophie (cours et recherche) décerné après trois années académiques (au moins) de programme d'études à temps plein.</a:t>
            </a:r>
            <a:endParaRPr lang="en-US" altLang="zh-CN" sz="1400" dirty="0">
              <a:latin typeface="Arial" pitchFamily="34" charset="0"/>
              <a:cs typeface="+mj-cs"/>
            </a:endParaRPr>
          </a:p>
        </p:txBody>
      </p:sp>
      <p:sp>
        <p:nvSpPr>
          <p:cNvPr id="3" name="TextBox 2"/>
          <p:cNvSpPr txBox="1"/>
          <p:nvPr/>
        </p:nvSpPr>
        <p:spPr>
          <a:xfrm>
            <a:off x="1600200" y="518319"/>
            <a:ext cx="2098651" cy="338554"/>
          </a:xfrm>
          <a:prstGeom prst="rect">
            <a:avLst/>
          </a:prstGeom>
          <a:noFill/>
        </p:spPr>
        <p:txBody>
          <a:bodyPr wrap="none" rtlCol="1">
            <a:spAutoFit/>
          </a:bodyPr>
          <a:lstStyle/>
          <a:p>
            <a:pPr algn="l" rtl="0">
              <a:defRPr/>
            </a:pPr>
            <a:r>
              <a:rPr lang="fr-FR" sz="1600" dirty="0"/>
              <a:t>Faculté des sciences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j-cs"/>
            </a:endParaRPr>
          </a:p>
        </p:txBody>
      </p:sp>
      <p:sp>
        <p:nvSpPr>
          <p:cNvPr id="4" name="TextBox 3"/>
          <p:cNvSpPr txBox="1"/>
          <p:nvPr/>
        </p:nvSpPr>
        <p:spPr>
          <a:xfrm>
            <a:off x="457200" y="3338513"/>
            <a:ext cx="2565126" cy="1384995"/>
          </a:xfrm>
          <a:prstGeom prst="rect">
            <a:avLst/>
          </a:prstGeom>
          <a:noFill/>
        </p:spPr>
        <p:txBody>
          <a:bodyPr wrap="none" rtlCol="1">
            <a:spAutoFit/>
          </a:bodyPr>
          <a:lstStyle/>
          <a:p>
            <a:pPr algn="l" rtl="0">
              <a:defRPr/>
            </a:pPr>
            <a:r>
              <a:rPr lang="fr-FR" sz="1400" b="1" dirty="0">
                <a:solidFill>
                  <a:schemeClr val="tx2"/>
                </a:solidFill>
                <a:latin typeface="Arial" pitchFamily="34" charset="0"/>
                <a:ea typeface="Calibri" pitchFamily="34" charset="0"/>
                <a:cs typeface="Arial" pitchFamily="34" charset="0"/>
              </a:rPr>
              <a:t>Départements de la Faculté</a:t>
            </a:r>
          </a:p>
          <a:p>
            <a:pPr algn="l" rtl="0">
              <a:defRPr/>
            </a:pPr>
            <a:r>
              <a:rPr lang="fr-FR" sz="1400" b="1" dirty="0">
                <a:solidFill>
                  <a:schemeClr val="tx2"/>
                </a:solidFill>
                <a:latin typeface="Arial" pitchFamily="34" charset="0"/>
                <a:ea typeface="Calibri" pitchFamily="34" charset="0"/>
                <a:cs typeface="Arial" pitchFamily="34" charset="0"/>
              </a:rPr>
              <a:t>Département d'informatique</a:t>
            </a:r>
          </a:p>
          <a:p>
            <a:pPr algn="l" rtl="0">
              <a:defRPr/>
            </a:pPr>
            <a:r>
              <a:rPr lang="fr-FR" sz="1400" b="1" dirty="0">
                <a:solidFill>
                  <a:schemeClr val="tx2"/>
                </a:solidFill>
                <a:latin typeface="Arial" pitchFamily="34" charset="0"/>
                <a:ea typeface="Calibri" pitchFamily="34" charset="0"/>
                <a:cs typeface="Arial" pitchFamily="34" charset="0"/>
              </a:rPr>
              <a:t>Département de physique</a:t>
            </a:r>
          </a:p>
          <a:p>
            <a:pPr algn="l" rtl="0">
              <a:defRPr/>
            </a:pPr>
            <a:r>
              <a:rPr lang="fr-FR" sz="1400" b="1" dirty="0">
                <a:solidFill>
                  <a:schemeClr val="tx2"/>
                </a:solidFill>
                <a:latin typeface="Arial" pitchFamily="34" charset="0"/>
                <a:ea typeface="Calibri" pitchFamily="34" charset="0"/>
                <a:cs typeface="Arial" pitchFamily="34" charset="0"/>
              </a:rPr>
              <a:t>Département de Chimie</a:t>
            </a:r>
          </a:p>
          <a:p>
            <a:pPr algn="l" rtl="0">
              <a:defRPr/>
            </a:pPr>
            <a:r>
              <a:rPr lang="fr-FR" sz="1400" b="1" dirty="0">
                <a:solidFill>
                  <a:schemeClr val="tx2"/>
                </a:solidFill>
                <a:latin typeface="Arial" pitchFamily="34" charset="0"/>
                <a:ea typeface="Calibri" pitchFamily="34" charset="0"/>
                <a:cs typeface="Arial" pitchFamily="34" charset="0"/>
              </a:rPr>
              <a:t>Département de géologie</a:t>
            </a:r>
          </a:p>
          <a:p>
            <a:pPr algn="l" rtl="0">
              <a:defRPr/>
            </a:pPr>
            <a:r>
              <a:rPr lang="fr-FR" sz="1400" b="1" dirty="0">
                <a:solidFill>
                  <a:schemeClr val="tx2"/>
                </a:solidFill>
                <a:latin typeface="Arial" pitchFamily="34" charset="0"/>
                <a:ea typeface="Calibri" pitchFamily="34" charset="0"/>
                <a:cs typeface="Arial" pitchFamily="34" charset="0"/>
              </a:rPr>
              <a:t>Département de Biologie</a:t>
            </a:r>
            <a:endParaRPr lang="en-US" sz="1400" dirty="0">
              <a:latin typeface="Arial" pitchFamily="34" charset="0"/>
              <a:cs typeface="+mj-cs"/>
            </a:endParaRPr>
          </a:p>
        </p:txBody>
      </p:sp>
      <p:sp>
        <p:nvSpPr>
          <p:cNvPr id="34820" name="TextBox 4"/>
          <p:cNvSpPr txBox="1">
            <a:spLocks noChangeArrowheads="1"/>
          </p:cNvSpPr>
          <p:nvPr/>
        </p:nvSpPr>
        <p:spPr bwMode="auto">
          <a:xfrm>
            <a:off x="533400" y="6081713"/>
            <a:ext cx="2530475"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science@uobabylon.edu.iq</a:t>
            </a:r>
            <a:endParaRPr lang="ar-IQ" sz="1200"/>
          </a:p>
        </p:txBody>
      </p:sp>
      <p:sp>
        <p:nvSpPr>
          <p:cNvPr id="34821" name="TextBox 5"/>
          <p:cNvSpPr txBox="1">
            <a:spLocks noChangeArrowheads="1"/>
          </p:cNvSpPr>
          <p:nvPr/>
        </p:nvSpPr>
        <p:spPr bwMode="auto">
          <a:xfrm>
            <a:off x="457200" y="4862513"/>
            <a:ext cx="4357688" cy="523220"/>
          </a:xfrm>
          <a:prstGeom prst="rect">
            <a:avLst/>
          </a:prstGeom>
          <a:noFill/>
          <a:ln w="9525">
            <a:noFill/>
            <a:miter lim="800000"/>
            <a:headEnd/>
            <a:tailEnd/>
          </a:ln>
        </p:spPr>
        <p:txBody>
          <a:bodyPr>
            <a:spAutoFit/>
          </a:bodyPr>
          <a:lstStyle/>
          <a:p>
            <a:pPr algn="l" rtl="0"/>
            <a:r>
              <a:rPr lang="fr-FR" sz="1400" dirty="0"/>
              <a:t>Nombre de membres du personnel enseignant: 185 membres.</a:t>
            </a:r>
            <a:endParaRPr lang="ar-IQ" sz="1400" dirty="0"/>
          </a:p>
        </p:txBody>
      </p:sp>
      <p:sp>
        <p:nvSpPr>
          <p:cNvPr id="34822" name="TextBox 6"/>
          <p:cNvSpPr txBox="1">
            <a:spLocks noChangeArrowheads="1"/>
          </p:cNvSpPr>
          <p:nvPr/>
        </p:nvSpPr>
        <p:spPr bwMode="auto">
          <a:xfrm>
            <a:off x="457200" y="5064125"/>
            <a:ext cx="4419600" cy="738664"/>
          </a:xfrm>
          <a:prstGeom prst="rect">
            <a:avLst/>
          </a:prstGeom>
          <a:noFill/>
          <a:ln w="9525">
            <a:noFill/>
            <a:miter lim="800000"/>
            <a:headEnd/>
            <a:tailEnd/>
          </a:ln>
        </p:spPr>
        <p:txBody>
          <a:bodyPr>
            <a:spAutoFit/>
          </a:bodyPr>
          <a:lstStyle/>
          <a:p>
            <a:pPr algn="just" rtl="0"/>
            <a:r>
              <a:rPr lang="en-US" sz="1400" b="1" dirty="0">
                <a:solidFill>
                  <a:schemeClr val="tx2"/>
                </a:solidFill>
              </a:rPr>
              <a:t>Number </a:t>
            </a:r>
            <a:r>
              <a:rPr lang="fr-FR" sz="1400" dirty="0"/>
              <a:t>d'étudiants: 1051 à des études du matin dans tous les départements. Nombre d'étudiants: 2 à des études du soir dans tous les départements.</a:t>
            </a:r>
            <a:endParaRPr lang="en-US" sz="1400" dirty="0"/>
          </a:p>
        </p:txBody>
      </p:sp>
      <p:sp>
        <p:nvSpPr>
          <p:cNvPr id="8" name="Freeform 7"/>
          <p:cNvSpPr/>
          <p:nvPr/>
        </p:nvSpPr>
        <p:spPr>
          <a:xfrm>
            <a:off x="1295400" y="844550"/>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chemeClr val="tx2"/>
              </a:solidFill>
              <a:effectLst>
                <a:outerShdw blurRad="80000" dist="40000" dir="5040000" algn="tl">
                  <a:srgbClr val="000000">
                    <a:alpha val="30000"/>
                  </a:srgbClr>
                </a:outerShdw>
              </a:effectLst>
            </a:endParaRPr>
          </a:p>
        </p:txBody>
      </p:sp>
      <p:sp>
        <p:nvSpPr>
          <p:cNvPr id="34824"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10</a:t>
            </a:r>
            <a:endParaRPr lang="ar-IQ" sz="110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23559" y="594519"/>
            <a:ext cx="2098651" cy="338554"/>
          </a:xfrm>
          <a:prstGeom prst="rect">
            <a:avLst/>
          </a:prstGeom>
          <a:noFill/>
        </p:spPr>
        <p:txBody>
          <a:bodyPr wrap="none" rtlCol="1">
            <a:spAutoFit/>
          </a:bodyPr>
          <a:lstStyle/>
          <a:p>
            <a:pPr algn="l" rtl="0">
              <a:defRPr/>
            </a:pPr>
            <a:r>
              <a:rPr lang="fr-FR" sz="1600" dirty="0"/>
              <a:t>Faculté des sciences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j-cs"/>
            </a:endParaRPr>
          </a:p>
        </p:txBody>
      </p:sp>
      <p:sp>
        <p:nvSpPr>
          <p:cNvPr id="35842"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10</a:t>
            </a:r>
            <a:endParaRPr lang="ar-IQ" sz="1100"/>
          </a:p>
        </p:txBody>
      </p:sp>
      <p:pic>
        <p:nvPicPr>
          <p:cNvPr id="35843" name="Picture 3" descr="E:\101D7100\DSC_1011.JPG"/>
          <p:cNvPicPr>
            <a:picLocks noChangeAspect="1" noChangeArrowheads="1"/>
          </p:cNvPicPr>
          <p:nvPr/>
        </p:nvPicPr>
        <p:blipFill>
          <a:blip r:embed="rId2"/>
          <a:srcRect/>
          <a:stretch>
            <a:fillRect/>
          </a:stretch>
        </p:blipFill>
        <p:spPr bwMode="auto">
          <a:xfrm>
            <a:off x="0" y="974725"/>
            <a:ext cx="5486400" cy="6615113"/>
          </a:xfrm>
          <a:prstGeom prst="rect">
            <a:avLst/>
          </a:prstGeom>
          <a:noFill/>
          <a:ln w="9525">
            <a:noFill/>
            <a:miter lim="800000"/>
            <a:headEnd/>
            <a:tailEnd/>
          </a:ln>
        </p:spPr>
      </p:pic>
      <p:pic>
        <p:nvPicPr>
          <p:cNvPr id="35844" name="Picture 4" descr="C:\Users\Computer Cnter\Desktop\DSC_0637.jpg"/>
          <p:cNvPicPr>
            <a:picLocks noChangeAspect="1" noChangeArrowheads="1"/>
          </p:cNvPicPr>
          <p:nvPr/>
        </p:nvPicPr>
        <p:blipFill>
          <a:blip r:embed="rId3"/>
          <a:srcRect/>
          <a:stretch>
            <a:fillRect/>
          </a:stretch>
        </p:blipFill>
        <p:spPr bwMode="auto">
          <a:xfrm>
            <a:off x="0" y="974725"/>
            <a:ext cx="5486400" cy="661511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039225" y="529987"/>
            <a:ext cx="3151775" cy="369332"/>
          </a:xfrm>
          <a:prstGeom prst="rect">
            <a:avLst/>
          </a:prstGeom>
          <a:noFill/>
          <a:ln w="9525">
            <a:noFill/>
            <a:miter lim="800000"/>
            <a:headEnd/>
            <a:tailEnd/>
          </a:ln>
          <a:effectLst/>
        </p:spPr>
        <p:txBody>
          <a:bodyPr anchor="ctr">
            <a:spAutoFit/>
          </a:bodyPr>
          <a:lstStyle/>
          <a:p>
            <a:pPr algn="ctr" rtl="0">
              <a:defRPr/>
            </a:pPr>
            <a:r>
              <a:rPr lang="fr-FR" dirty="0"/>
              <a:t>Faculté de médecine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 name="Rectangle 2"/>
          <p:cNvSpPr>
            <a:spLocks noChangeArrowheads="1"/>
          </p:cNvSpPr>
          <p:nvPr/>
        </p:nvSpPr>
        <p:spPr bwMode="auto">
          <a:xfrm>
            <a:off x="533400" y="928845"/>
            <a:ext cx="4343400" cy="3908762"/>
          </a:xfrm>
          <a:prstGeom prst="rect">
            <a:avLst/>
          </a:prstGeom>
          <a:noFill/>
          <a:ln w="9525">
            <a:noFill/>
            <a:miter lim="800000"/>
            <a:headEnd/>
            <a:tailEnd/>
          </a:ln>
          <a:effectLst/>
        </p:spPr>
        <p:txBody>
          <a:bodyPr wrap="square" anchor="ctr">
            <a:spAutoFit/>
          </a:bodyPr>
          <a:lstStyle/>
          <a:p>
            <a:pPr algn="l" rtl="0">
              <a:defRPr/>
            </a:pPr>
            <a:r>
              <a:rPr lang="en-US" sz="800" dirty="0">
                <a:cs typeface="+mn-cs"/>
              </a:rPr>
              <a:t>La </a:t>
            </a:r>
            <a:r>
              <a:rPr lang="en-US" sz="800" dirty="0" err="1">
                <a:cs typeface="+mn-cs"/>
              </a:rPr>
              <a:t>Faculté</a:t>
            </a:r>
            <a:r>
              <a:rPr lang="en-US" sz="800" dirty="0">
                <a:cs typeface="+mn-cs"/>
              </a:rPr>
              <a:t> </a:t>
            </a:r>
            <a:r>
              <a:rPr lang="en-US" sz="800" dirty="0" err="1">
                <a:cs typeface="+mn-cs"/>
              </a:rPr>
              <a:t>offre</a:t>
            </a:r>
            <a:r>
              <a:rPr lang="en-US" sz="800" dirty="0">
                <a:cs typeface="+mn-cs"/>
              </a:rPr>
              <a:t> des </a:t>
            </a:r>
            <a:r>
              <a:rPr lang="en-US" sz="800" dirty="0" err="1">
                <a:cs typeface="+mn-cs"/>
              </a:rPr>
              <a:t>études</a:t>
            </a:r>
            <a:r>
              <a:rPr lang="en-US" sz="800" dirty="0">
                <a:cs typeface="+mn-cs"/>
              </a:rPr>
              <a:t> de premier cycle et de </a:t>
            </a:r>
            <a:r>
              <a:rPr lang="en-US" sz="800" dirty="0" err="1">
                <a:cs typeface="+mn-cs"/>
              </a:rPr>
              <a:t>troisième</a:t>
            </a:r>
            <a:r>
              <a:rPr lang="en-US" sz="800" dirty="0">
                <a:cs typeface="+mn-cs"/>
              </a:rPr>
              <a:t> cycle (High dip). Le </a:t>
            </a:r>
            <a:r>
              <a:rPr lang="en-US" sz="800" dirty="0" err="1">
                <a:cs typeface="+mn-cs"/>
              </a:rPr>
              <a:t>programme</a:t>
            </a:r>
            <a:r>
              <a:rPr lang="en-US" sz="800" dirty="0">
                <a:cs typeface="+mn-cs"/>
              </a:rPr>
              <a:t> de premier cycle </a:t>
            </a:r>
            <a:r>
              <a:rPr lang="en-US" sz="800" dirty="0" err="1">
                <a:cs typeface="+mn-cs"/>
              </a:rPr>
              <a:t>médical</a:t>
            </a:r>
            <a:r>
              <a:rPr lang="en-US" sz="800" dirty="0">
                <a:cs typeface="+mn-cs"/>
              </a:rPr>
              <a:t> à </a:t>
            </a:r>
            <a:r>
              <a:rPr lang="en-US" sz="800" dirty="0" err="1">
                <a:cs typeface="+mn-cs"/>
              </a:rPr>
              <a:t>l'Université</a:t>
            </a:r>
            <a:r>
              <a:rPr lang="en-US" sz="800" dirty="0">
                <a:cs typeface="+mn-cs"/>
              </a:rPr>
              <a:t> de </a:t>
            </a:r>
            <a:r>
              <a:rPr lang="en-US" sz="800" dirty="0" err="1">
                <a:cs typeface="+mn-cs"/>
              </a:rPr>
              <a:t>Babylone</a:t>
            </a:r>
            <a:r>
              <a:rPr lang="en-US" sz="800" dirty="0">
                <a:cs typeface="+mn-cs"/>
              </a:rPr>
              <a:t> </a:t>
            </a:r>
            <a:r>
              <a:rPr lang="en-US" sz="800" dirty="0" err="1">
                <a:cs typeface="+mn-cs"/>
              </a:rPr>
              <a:t>produit</a:t>
            </a:r>
            <a:r>
              <a:rPr lang="en-US" sz="800" dirty="0">
                <a:cs typeface="+mn-cs"/>
              </a:rPr>
              <a:t> </a:t>
            </a:r>
            <a:r>
              <a:rPr lang="en-US" sz="800" dirty="0" err="1">
                <a:cs typeface="+mn-cs"/>
              </a:rPr>
              <a:t>d'excellents</a:t>
            </a:r>
            <a:r>
              <a:rPr lang="en-US" sz="800" dirty="0">
                <a:cs typeface="+mn-cs"/>
              </a:rPr>
              <a:t> </a:t>
            </a:r>
            <a:r>
              <a:rPr lang="en-US" sz="800" dirty="0" err="1">
                <a:cs typeface="+mn-cs"/>
              </a:rPr>
              <a:t>universitaires</a:t>
            </a:r>
            <a:r>
              <a:rPr lang="en-US" sz="800" dirty="0">
                <a:cs typeface="+mn-cs"/>
              </a:rPr>
              <a:t>, </a:t>
            </a:r>
            <a:r>
              <a:rPr lang="en-US" sz="800" dirty="0" err="1">
                <a:cs typeface="+mn-cs"/>
              </a:rPr>
              <a:t>scientifiques</a:t>
            </a:r>
            <a:r>
              <a:rPr lang="en-US" sz="800" dirty="0">
                <a:cs typeface="+mn-cs"/>
              </a:rPr>
              <a:t>, </a:t>
            </a:r>
            <a:r>
              <a:rPr lang="en-US" sz="800" dirty="0" err="1">
                <a:cs typeface="+mn-cs"/>
              </a:rPr>
              <a:t>professionnels</a:t>
            </a:r>
            <a:r>
              <a:rPr lang="en-US" sz="800" dirty="0">
                <a:cs typeface="+mn-cs"/>
              </a:rPr>
              <a:t> et </a:t>
            </a:r>
            <a:r>
              <a:rPr lang="en-US" sz="800" dirty="0" err="1">
                <a:cs typeface="+mn-cs"/>
              </a:rPr>
              <a:t>praticiens</a:t>
            </a:r>
            <a:r>
              <a:rPr lang="en-US" sz="800" dirty="0">
                <a:cs typeface="+mn-cs"/>
              </a:rPr>
              <a:t>. </a:t>
            </a:r>
            <a:r>
              <a:rPr lang="en-US" sz="800" dirty="0" err="1">
                <a:cs typeface="+mn-cs"/>
              </a:rPr>
              <a:t>Diplômés</a:t>
            </a:r>
            <a:r>
              <a:rPr lang="en-US" sz="800" dirty="0">
                <a:cs typeface="+mn-cs"/>
              </a:rPr>
              <a:t> de la </a:t>
            </a:r>
            <a:r>
              <a:rPr lang="en-US" sz="800" dirty="0" err="1">
                <a:cs typeface="+mn-cs"/>
              </a:rPr>
              <a:t>Faculté</a:t>
            </a:r>
            <a:r>
              <a:rPr lang="en-US" sz="800" dirty="0">
                <a:cs typeface="+mn-cs"/>
              </a:rPr>
              <a:t> de </a:t>
            </a:r>
            <a:r>
              <a:rPr lang="en-US" sz="800" dirty="0" err="1">
                <a:cs typeface="+mn-cs"/>
              </a:rPr>
              <a:t>médecine</a:t>
            </a:r>
            <a:r>
              <a:rPr lang="en-US" sz="800" dirty="0">
                <a:cs typeface="+mn-cs"/>
              </a:rPr>
              <a:t> de </a:t>
            </a:r>
            <a:r>
              <a:rPr lang="en-US" sz="800" dirty="0" err="1">
                <a:cs typeface="+mn-cs"/>
              </a:rPr>
              <a:t>Babylone</a:t>
            </a:r>
            <a:r>
              <a:rPr lang="en-US" sz="800" dirty="0">
                <a:cs typeface="+mn-cs"/>
              </a:rPr>
              <a:t> </a:t>
            </a:r>
            <a:r>
              <a:rPr lang="en-US" sz="800" dirty="0" err="1">
                <a:cs typeface="+mn-cs"/>
              </a:rPr>
              <a:t>répondre</a:t>
            </a:r>
            <a:r>
              <a:rPr lang="en-US" sz="800" dirty="0">
                <a:cs typeface="+mn-cs"/>
              </a:rPr>
              <a:t> aux </a:t>
            </a:r>
            <a:r>
              <a:rPr lang="en-US" sz="800" dirty="0" err="1">
                <a:cs typeface="+mn-cs"/>
              </a:rPr>
              <a:t>exigences</a:t>
            </a:r>
            <a:r>
              <a:rPr lang="en-US" sz="800" dirty="0">
                <a:cs typeface="+mn-cs"/>
              </a:rPr>
              <a:t> de base en </a:t>
            </a:r>
            <a:r>
              <a:rPr lang="en-US" sz="800" dirty="0" err="1">
                <a:cs typeface="+mn-cs"/>
              </a:rPr>
              <a:t>tant</a:t>
            </a:r>
            <a:r>
              <a:rPr lang="en-US" sz="800" dirty="0">
                <a:cs typeface="+mn-cs"/>
              </a:rPr>
              <a:t> </a:t>
            </a:r>
            <a:r>
              <a:rPr lang="en-US" sz="800" dirty="0" err="1">
                <a:cs typeface="+mn-cs"/>
              </a:rPr>
              <a:t>que</a:t>
            </a:r>
            <a:r>
              <a:rPr lang="en-US" sz="800" dirty="0">
                <a:cs typeface="+mn-cs"/>
              </a:rPr>
              <a:t> </a:t>
            </a:r>
            <a:r>
              <a:rPr lang="en-US" sz="800" dirty="0" err="1">
                <a:cs typeface="+mn-cs"/>
              </a:rPr>
              <a:t>médecins</a:t>
            </a:r>
            <a:r>
              <a:rPr lang="en-US" sz="800" dirty="0">
                <a:cs typeface="+mn-cs"/>
              </a:rPr>
              <a:t> juniors. </a:t>
            </a:r>
            <a:r>
              <a:rPr lang="en-US" sz="800" dirty="0" err="1">
                <a:cs typeface="+mn-cs"/>
              </a:rPr>
              <a:t>Également</a:t>
            </a:r>
            <a:r>
              <a:rPr lang="en-US" sz="800" dirty="0">
                <a:cs typeface="+mn-cs"/>
              </a:rPr>
              <a:t> à travers des </a:t>
            </a:r>
            <a:r>
              <a:rPr lang="en-US" sz="800" dirty="0" err="1">
                <a:cs typeface="+mn-cs"/>
              </a:rPr>
              <a:t>thèmes</a:t>
            </a:r>
            <a:r>
              <a:rPr lang="en-US" sz="800" dirty="0">
                <a:cs typeface="+mn-cs"/>
              </a:rPr>
              <a:t> </a:t>
            </a:r>
            <a:r>
              <a:rPr lang="en-US" sz="800" dirty="0" err="1">
                <a:cs typeface="+mn-cs"/>
              </a:rPr>
              <a:t>personnalisés</a:t>
            </a:r>
            <a:r>
              <a:rPr lang="en-US" sz="800" dirty="0">
                <a:cs typeface="+mn-cs"/>
              </a:rPr>
              <a:t>, </a:t>
            </a:r>
            <a:r>
              <a:rPr lang="en-US" sz="800" dirty="0" err="1">
                <a:cs typeface="+mn-cs"/>
              </a:rPr>
              <a:t>créer</a:t>
            </a:r>
            <a:r>
              <a:rPr lang="en-US" sz="800" dirty="0">
                <a:cs typeface="+mn-cs"/>
              </a:rPr>
              <a:t> </a:t>
            </a:r>
            <a:r>
              <a:rPr lang="en-US" sz="800" dirty="0" err="1">
                <a:cs typeface="+mn-cs"/>
              </a:rPr>
              <a:t>une</a:t>
            </a:r>
            <a:r>
              <a:rPr lang="en-US" sz="800" dirty="0">
                <a:cs typeface="+mn-cs"/>
              </a:rPr>
              <a:t> </a:t>
            </a:r>
            <a:r>
              <a:rPr lang="en-US" sz="800" dirty="0" err="1">
                <a:cs typeface="+mn-cs"/>
              </a:rPr>
              <a:t>éducation</a:t>
            </a:r>
            <a:r>
              <a:rPr lang="en-US" sz="800" dirty="0">
                <a:cs typeface="+mn-cs"/>
              </a:rPr>
              <a:t> </a:t>
            </a:r>
            <a:r>
              <a:rPr lang="en-US" sz="800" dirty="0" err="1">
                <a:cs typeface="+mn-cs"/>
              </a:rPr>
              <a:t>sur</a:t>
            </a:r>
            <a:r>
              <a:rPr lang="en-US" sz="800" dirty="0">
                <a:cs typeface="+mn-cs"/>
              </a:rPr>
              <a:t> </a:t>
            </a:r>
            <a:r>
              <a:rPr lang="en-US" sz="800" dirty="0" err="1">
                <a:cs typeface="+mn-cs"/>
              </a:rPr>
              <a:t>mesure</a:t>
            </a:r>
            <a:r>
              <a:rPr lang="en-US" sz="800" dirty="0">
                <a:cs typeface="+mn-cs"/>
              </a:rPr>
              <a:t> </a:t>
            </a:r>
            <a:r>
              <a:rPr lang="en-US" sz="800" dirty="0" err="1">
                <a:cs typeface="+mn-cs"/>
              </a:rPr>
              <a:t>adaptée</a:t>
            </a:r>
            <a:r>
              <a:rPr lang="en-US" sz="800" dirty="0">
                <a:cs typeface="+mn-cs"/>
              </a:rPr>
              <a:t> à </a:t>
            </a:r>
            <a:r>
              <a:rPr lang="en-US" sz="800" dirty="0" err="1">
                <a:cs typeface="+mn-cs"/>
              </a:rPr>
              <a:t>leurs</a:t>
            </a:r>
            <a:r>
              <a:rPr lang="en-US" sz="800" dirty="0">
                <a:cs typeface="+mn-cs"/>
              </a:rPr>
              <a:t> </a:t>
            </a:r>
            <a:r>
              <a:rPr lang="en-US" sz="800" dirty="0" err="1">
                <a:cs typeface="+mn-cs"/>
              </a:rPr>
              <a:t>domaines</a:t>
            </a:r>
            <a:r>
              <a:rPr lang="en-US" sz="800" dirty="0">
                <a:cs typeface="+mn-cs"/>
              </a:rPr>
              <a:t> </a:t>
            </a:r>
            <a:r>
              <a:rPr lang="en-US" sz="800" dirty="0" err="1">
                <a:cs typeface="+mn-cs"/>
              </a:rPr>
              <a:t>d'intérêt</a:t>
            </a:r>
            <a:r>
              <a:rPr lang="en-US" sz="800" dirty="0">
                <a:cs typeface="+mn-cs"/>
              </a:rPr>
              <a:t>.</a:t>
            </a:r>
          </a:p>
          <a:p>
            <a:pPr algn="l" rtl="0">
              <a:defRPr/>
            </a:pPr>
            <a:r>
              <a:rPr lang="en-US" sz="800" dirty="0">
                <a:cs typeface="+mn-cs"/>
              </a:rPr>
              <a:t>Le </a:t>
            </a:r>
            <a:r>
              <a:rPr lang="en-US" sz="800" dirty="0" err="1">
                <a:cs typeface="+mn-cs"/>
              </a:rPr>
              <a:t>programme</a:t>
            </a:r>
            <a:r>
              <a:rPr lang="en-US" sz="800" dirty="0">
                <a:cs typeface="+mn-cs"/>
              </a:rPr>
              <a:t> </a:t>
            </a:r>
            <a:r>
              <a:rPr lang="en-US" sz="800" dirty="0" err="1">
                <a:cs typeface="+mn-cs"/>
              </a:rPr>
              <a:t>MBChB</a:t>
            </a:r>
            <a:r>
              <a:rPr lang="en-US" sz="800" dirty="0">
                <a:cs typeface="+mn-cs"/>
              </a:rPr>
              <a:t> à la </a:t>
            </a:r>
            <a:r>
              <a:rPr lang="en-US" sz="800" dirty="0" err="1">
                <a:cs typeface="+mn-cs"/>
              </a:rPr>
              <a:t>faculté</a:t>
            </a:r>
            <a:r>
              <a:rPr lang="en-US" sz="800" dirty="0">
                <a:cs typeface="+mn-cs"/>
              </a:rPr>
              <a:t> de </a:t>
            </a:r>
            <a:r>
              <a:rPr lang="en-US" sz="800" dirty="0" err="1">
                <a:cs typeface="+mn-cs"/>
              </a:rPr>
              <a:t>médecine</a:t>
            </a:r>
            <a:r>
              <a:rPr lang="en-US" sz="800" dirty="0">
                <a:cs typeface="+mn-cs"/>
              </a:rPr>
              <a:t> de </a:t>
            </a:r>
            <a:r>
              <a:rPr lang="en-US" sz="800" dirty="0" err="1">
                <a:cs typeface="+mn-cs"/>
              </a:rPr>
              <a:t>Babylone</a:t>
            </a:r>
            <a:r>
              <a:rPr lang="en-US" sz="800" dirty="0">
                <a:cs typeface="+mn-cs"/>
              </a:rPr>
              <a:t> </a:t>
            </a:r>
            <a:r>
              <a:rPr lang="en-US" sz="800" dirty="0" err="1">
                <a:cs typeface="+mn-cs"/>
              </a:rPr>
              <a:t>est</a:t>
            </a:r>
            <a:r>
              <a:rPr lang="en-US" sz="800" dirty="0">
                <a:cs typeface="+mn-cs"/>
              </a:rPr>
              <a:t> </a:t>
            </a:r>
            <a:r>
              <a:rPr lang="en-US" sz="800" dirty="0" err="1">
                <a:cs typeface="+mn-cs"/>
              </a:rPr>
              <a:t>divisé</a:t>
            </a:r>
            <a:r>
              <a:rPr lang="en-US" sz="800" dirty="0">
                <a:cs typeface="+mn-cs"/>
              </a:rPr>
              <a:t> en 3 phases </a:t>
            </a:r>
            <a:r>
              <a:rPr lang="en-US" sz="800" dirty="0" err="1">
                <a:cs typeface="+mn-cs"/>
              </a:rPr>
              <a:t>sur</a:t>
            </a:r>
            <a:r>
              <a:rPr lang="en-US" sz="800" dirty="0">
                <a:cs typeface="+mn-cs"/>
              </a:rPr>
              <a:t> 6 ans. </a:t>
            </a:r>
            <a:r>
              <a:rPr lang="en-US" sz="800" dirty="0" err="1">
                <a:cs typeface="+mn-cs"/>
              </a:rPr>
              <a:t>Une</a:t>
            </a:r>
            <a:r>
              <a:rPr lang="en-US" sz="800" dirty="0">
                <a:cs typeface="+mn-cs"/>
              </a:rPr>
              <a:t> </a:t>
            </a:r>
            <a:r>
              <a:rPr lang="en-US" sz="800" dirty="0" err="1">
                <a:cs typeface="+mn-cs"/>
              </a:rPr>
              <a:t>grande</a:t>
            </a:r>
            <a:r>
              <a:rPr lang="en-US" sz="800" dirty="0">
                <a:cs typeface="+mn-cs"/>
              </a:rPr>
              <a:t> </a:t>
            </a:r>
            <a:r>
              <a:rPr lang="en-US" sz="800" dirty="0" err="1">
                <a:cs typeface="+mn-cs"/>
              </a:rPr>
              <a:t>variété</a:t>
            </a:r>
            <a:r>
              <a:rPr lang="en-US" sz="800" dirty="0">
                <a:cs typeface="+mn-cs"/>
              </a:rPr>
              <a:t> de </a:t>
            </a:r>
            <a:r>
              <a:rPr lang="en-US" sz="800" dirty="0" err="1">
                <a:cs typeface="+mn-cs"/>
              </a:rPr>
              <a:t>méthodes</a:t>
            </a:r>
            <a:r>
              <a:rPr lang="en-US" sz="800" dirty="0">
                <a:cs typeface="+mn-cs"/>
              </a:rPr>
              <a:t> </a:t>
            </a:r>
            <a:r>
              <a:rPr lang="en-US" sz="800" dirty="0" err="1">
                <a:cs typeface="+mn-cs"/>
              </a:rPr>
              <a:t>d'enseignement</a:t>
            </a:r>
            <a:r>
              <a:rPr lang="en-US" sz="800" dirty="0">
                <a:cs typeface="+mn-cs"/>
              </a:rPr>
              <a:t> et </a:t>
            </a:r>
            <a:r>
              <a:rPr lang="en-US" sz="800" dirty="0" err="1">
                <a:cs typeface="+mn-cs"/>
              </a:rPr>
              <a:t>d'apprentissage</a:t>
            </a:r>
            <a:r>
              <a:rPr lang="en-US" sz="800" dirty="0">
                <a:cs typeface="+mn-cs"/>
              </a:rPr>
              <a:t> </a:t>
            </a:r>
            <a:r>
              <a:rPr lang="en-US" sz="800" dirty="0" err="1">
                <a:cs typeface="+mn-cs"/>
              </a:rPr>
              <a:t>sont</a:t>
            </a:r>
            <a:r>
              <a:rPr lang="en-US" sz="800" dirty="0">
                <a:cs typeface="+mn-cs"/>
              </a:rPr>
              <a:t> </a:t>
            </a:r>
            <a:r>
              <a:rPr lang="en-US" sz="800" dirty="0" err="1">
                <a:cs typeface="+mn-cs"/>
              </a:rPr>
              <a:t>utilisées</a:t>
            </a:r>
            <a:r>
              <a:rPr lang="en-US" sz="800" dirty="0">
                <a:cs typeface="+mn-cs"/>
              </a:rPr>
              <a:t> </a:t>
            </a:r>
            <a:r>
              <a:rPr lang="en-US" sz="800" dirty="0" err="1">
                <a:cs typeface="+mn-cs"/>
              </a:rPr>
              <a:t>mais</a:t>
            </a:r>
            <a:r>
              <a:rPr lang="en-US" sz="800" dirty="0">
                <a:cs typeface="+mn-cs"/>
              </a:rPr>
              <a:t> </a:t>
            </a:r>
            <a:r>
              <a:rPr lang="en-US" sz="800" dirty="0" err="1">
                <a:cs typeface="+mn-cs"/>
              </a:rPr>
              <a:t>l'approche</a:t>
            </a:r>
            <a:r>
              <a:rPr lang="en-US" sz="800" dirty="0">
                <a:cs typeface="+mn-cs"/>
              </a:rPr>
              <a:t> </a:t>
            </a:r>
            <a:r>
              <a:rPr lang="en-US" sz="800" dirty="0" err="1">
                <a:cs typeface="+mn-cs"/>
              </a:rPr>
              <a:t>clé</a:t>
            </a:r>
            <a:r>
              <a:rPr lang="en-US" sz="800" dirty="0">
                <a:cs typeface="+mn-cs"/>
              </a:rPr>
              <a:t> </a:t>
            </a:r>
            <a:r>
              <a:rPr lang="en-US" sz="800" dirty="0" err="1">
                <a:cs typeface="+mn-cs"/>
              </a:rPr>
              <a:t>est</a:t>
            </a:r>
            <a:r>
              <a:rPr lang="en-US" sz="800" dirty="0">
                <a:cs typeface="+mn-cs"/>
              </a:rPr>
              <a:t> </a:t>
            </a:r>
            <a:r>
              <a:rPr lang="en-US" sz="800" dirty="0" err="1">
                <a:cs typeface="+mn-cs"/>
              </a:rPr>
              <a:t>l'étude</a:t>
            </a:r>
            <a:r>
              <a:rPr lang="en-US" sz="800" dirty="0">
                <a:cs typeface="+mn-cs"/>
              </a:rPr>
              <a:t> des </a:t>
            </a:r>
            <a:r>
              <a:rPr lang="en-US" sz="800" dirty="0" err="1">
                <a:cs typeface="+mn-cs"/>
              </a:rPr>
              <a:t>cas</a:t>
            </a:r>
            <a:r>
              <a:rPr lang="en-US" sz="800" dirty="0">
                <a:cs typeface="+mn-cs"/>
              </a:rPr>
              <a:t> </a:t>
            </a:r>
            <a:r>
              <a:rPr lang="en-US" sz="800" dirty="0" err="1">
                <a:cs typeface="+mn-cs"/>
              </a:rPr>
              <a:t>cliniques</a:t>
            </a:r>
            <a:r>
              <a:rPr lang="en-US" sz="800" dirty="0">
                <a:cs typeface="+mn-cs"/>
              </a:rPr>
              <a:t> </a:t>
            </a:r>
            <a:r>
              <a:rPr lang="en-US" sz="800" dirty="0" err="1">
                <a:cs typeface="+mn-cs"/>
              </a:rPr>
              <a:t>ou</a:t>
            </a:r>
            <a:r>
              <a:rPr lang="en-US" sz="800" dirty="0">
                <a:cs typeface="+mn-cs"/>
              </a:rPr>
              <a:t> des </a:t>
            </a:r>
            <a:r>
              <a:rPr lang="en-US" sz="800" dirty="0" err="1">
                <a:cs typeface="+mn-cs"/>
              </a:rPr>
              <a:t>problèmes</a:t>
            </a:r>
            <a:r>
              <a:rPr lang="en-US" sz="800" dirty="0">
                <a:cs typeface="+mn-cs"/>
              </a:rPr>
              <a:t> en </a:t>
            </a:r>
            <a:r>
              <a:rPr lang="en-US" sz="800" dirty="0" err="1">
                <a:cs typeface="+mn-cs"/>
              </a:rPr>
              <a:t>petits</a:t>
            </a:r>
            <a:r>
              <a:rPr lang="en-US" sz="800" dirty="0">
                <a:cs typeface="+mn-cs"/>
              </a:rPr>
              <a:t> </a:t>
            </a:r>
            <a:r>
              <a:rPr lang="en-US" sz="800" dirty="0" err="1">
                <a:cs typeface="+mn-cs"/>
              </a:rPr>
              <a:t>groupes</a:t>
            </a:r>
            <a:r>
              <a:rPr lang="en-US" sz="800" dirty="0">
                <a:cs typeface="+mn-cs"/>
              </a:rPr>
              <a:t>. </a:t>
            </a:r>
            <a:r>
              <a:rPr lang="en-US" sz="800" dirty="0" err="1">
                <a:cs typeface="+mn-cs"/>
              </a:rPr>
              <a:t>Cette</a:t>
            </a:r>
            <a:r>
              <a:rPr lang="en-US" sz="800" dirty="0">
                <a:cs typeface="+mn-cs"/>
              </a:rPr>
              <a:t> </a:t>
            </a:r>
            <a:r>
              <a:rPr lang="en-US" sz="800" dirty="0" err="1">
                <a:cs typeface="+mn-cs"/>
              </a:rPr>
              <a:t>activité</a:t>
            </a:r>
            <a:r>
              <a:rPr lang="en-US" sz="800" dirty="0">
                <a:cs typeface="+mn-cs"/>
              </a:rPr>
              <a:t> </a:t>
            </a:r>
            <a:r>
              <a:rPr lang="en-US" sz="800" dirty="0" err="1">
                <a:cs typeface="+mn-cs"/>
              </a:rPr>
              <a:t>est</a:t>
            </a:r>
            <a:r>
              <a:rPr lang="en-US" sz="800" dirty="0">
                <a:cs typeface="+mn-cs"/>
              </a:rPr>
              <a:t> </a:t>
            </a:r>
            <a:r>
              <a:rPr lang="en-US" sz="800" dirty="0" err="1">
                <a:cs typeface="+mn-cs"/>
              </a:rPr>
              <a:t>soutenue</a:t>
            </a:r>
            <a:r>
              <a:rPr lang="en-US" sz="800" dirty="0">
                <a:cs typeface="+mn-cs"/>
              </a:rPr>
              <a:t> tout au long des </a:t>
            </a:r>
            <a:r>
              <a:rPr lang="en-US" sz="800" dirty="0" err="1">
                <a:cs typeface="+mn-cs"/>
              </a:rPr>
              <a:t>trois</a:t>
            </a:r>
            <a:r>
              <a:rPr lang="en-US" sz="800" dirty="0">
                <a:cs typeface="+mn-cs"/>
              </a:rPr>
              <a:t> phases du </a:t>
            </a:r>
            <a:r>
              <a:rPr lang="en-US" sz="800" dirty="0" err="1">
                <a:cs typeface="+mn-cs"/>
              </a:rPr>
              <a:t>programme</a:t>
            </a:r>
            <a:r>
              <a:rPr lang="en-US" sz="800" dirty="0">
                <a:cs typeface="+mn-cs"/>
              </a:rPr>
              <a:t> par des </a:t>
            </a:r>
            <a:r>
              <a:rPr lang="en-US" sz="800" dirty="0" err="1">
                <a:cs typeface="+mn-cs"/>
              </a:rPr>
              <a:t>conférences</a:t>
            </a:r>
            <a:r>
              <a:rPr lang="en-US" sz="800" dirty="0">
                <a:cs typeface="+mn-cs"/>
              </a:rPr>
              <a:t>, des </a:t>
            </a:r>
            <a:r>
              <a:rPr lang="en-US" sz="800" dirty="0" err="1">
                <a:cs typeface="+mn-cs"/>
              </a:rPr>
              <a:t>cours</a:t>
            </a:r>
            <a:r>
              <a:rPr lang="en-US" sz="800" dirty="0">
                <a:cs typeface="+mn-cs"/>
              </a:rPr>
              <a:t> </a:t>
            </a:r>
            <a:r>
              <a:rPr lang="en-US" sz="800" dirty="0" err="1">
                <a:cs typeface="+mn-cs"/>
              </a:rPr>
              <a:t>pratiques</a:t>
            </a:r>
            <a:r>
              <a:rPr lang="en-US" sz="800" dirty="0">
                <a:cs typeface="+mn-cs"/>
              </a:rPr>
              <a:t> (y </a:t>
            </a:r>
            <a:r>
              <a:rPr lang="en-US" sz="800" dirty="0" err="1">
                <a:cs typeface="+mn-cs"/>
              </a:rPr>
              <a:t>compris</a:t>
            </a:r>
            <a:r>
              <a:rPr lang="en-US" sz="800" dirty="0">
                <a:cs typeface="+mn-cs"/>
              </a:rPr>
              <a:t> la dissection de </a:t>
            </a:r>
            <a:r>
              <a:rPr lang="en-US" sz="800" dirty="0" err="1">
                <a:cs typeface="+mn-cs"/>
              </a:rPr>
              <a:t>l'anatomie</a:t>
            </a:r>
            <a:r>
              <a:rPr lang="en-US" sz="800" dirty="0">
                <a:cs typeface="+mn-cs"/>
              </a:rPr>
              <a:t>) et </a:t>
            </a:r>
            <a:r>
              <a:rPr lang="en-US" sz="800" dirty="0" err="1">
                <a:cs typeface="+mn-cs"/>
              </a:rPr>
              <a:t>une</a:t>
            </a:r>
            <a:r>
              <a:rPr lang="en-US" sz="800" dirty="0">
                <a:cs typeface="+mn-cs"/>
              </a:rPr>
              <a:t> </a:t>
            </a:r>
            <a:r>
              <a:rPr lang="en-US" sz="800" dirty="0" err="1">
                <a:cs typeface="+mn-cs"/>
              </a:rPr>
              <a:t>expérience</a:t>
            </a:r>
            <a:r>
              <a:rPr lang="en-US" sz="800" dirty="0">
                <a:cs typeface="+mn-cs"/>
              </a:rPr>
              <a:t> </a:t>
            </a:r>
            <a:r>
              <a:rPr lang="en-US" sz="800" dirty="0" err="1">
                <a:cs typeface="+mn-cs"/>
              </a:rPr>
              <a:t>clinique</a:t>
            </a:r>
            <a:r>
              <a:rPr lang="en-US" sz="800" dirty="0">
                <a:cs typeface="+mn-cs"/>
              </a:rPr>
              <a:t>. Au </a:t>
            </a:r>
            <a:r>
              <a:rPr lang="en-US" sz="800" dirty="0" err="1">
                <a:cs typeface="+mn-cs"/>
              </a:rPr>
              <a:t>cours</a:t>
            </a:r>
            <a:r>
              <a:rPr lang="en-US" sz="800" dirty="0">
                <a:cs typeface="+mn-cs"/>
              </a:rPr>
              <a:t> de </a:t>
            </a:r>
            <a:r>
              <a:rPr lang="en-US" sz="800" dirty="0" err="1">
                <a:cs typeface="+mn-cs"/>
              </a:rPr>
              <a:t>toutes</a:t>
            </a:r>
            <a:r>
              <a:rPr lang="en-US" sz="800" dirty="0">
                <a:cs typeface="+mn-cs"/>
              </a:rPr>
              <a:t> les phases du </a:t>
            </a:r>
            <a:r>
              <a:rPr lang="en-US" sz="800" dirty="0" err="1">
                <a:cs typeface="+mn-cs"/>
              </a:rPr>
              <a:t>programme</a:t>
            </a:r>
            <a:r>
              <a:rPr lang="en-US" sz="800" dirty="0">
                <a:cs typeface="+mn-cs"/>
              </a:rPr>
              <a:t>, la science et </a:t>
            </a:r>
            <a:r>
              <a:rPr lang="en-US" sz="800" dirty="0" err="1">
                <a:cs typeface="+mn-cs"/>
              </a:rPr>
              <a:t>l'apprentissage</a:t>
            </a:r>
            <a:r>
              <a:rPr lang="en-US" sz="800" dirty="0">
                <a:cs typeface="+mn-cs"/>
              </a:rPr>
              <a:t> </a:t>
            </a:r>
            <a:r>
              <a:rPr lang="en-US" sz="800" dirty="0" err="1">
                <a:cs typeface="+mn-cs"/>
              </a:rPr>
              <a:t>clinique</a:t>
            </a:r>
            <a:r>
              <a:rPr lang="en-US" sz="800" dirty="0">
                <a:cs typeface="+mn-cs"/>
              </a:rPr>
              <a:t> </a:t>
            </a:r>
            <a:r>
              <a:rPr lang="en-US" sz="800" dirty="0" err="1">
                <a:cs typeface="+mn-cs"/>
              </a:rPr>
              <a:t>sont</a:t>
            </a:r>
            <a:r>
              <a:rPr lang="en-US" sz="800" dirty="0">
                <a:cs typeface="+mn-cs"/>
              </a:rPr>
              <a:t> </a:t>
            </a:r>
            <a:r>
              <a:rPr lang="en-US" sz="800" dirty="0" err="1">
                <a:cs typeface="+mn-cs"/>
              </a:rPr>
              <a:t>intégrés</a:t>
            </a:r>
            <a:r>
              <a:rPr lang="en-US" sz="800" dirty="0">
                <a:cs typeface="+mn-cs"/>
              </a:rPr>
              <a:t>, </a:t>
            </a:r>
            <a:r>
              <a:rPr lang="en-US" sz="800" dirty="0" err="1">
                <a:cs typeface="+mn-cs"/>
              </a:rPr>
              <a:t>ce</a:t>
            </a:r>
            <a:r>
              <a:rPr lang="en-US" sz="800" dirty="0">
                <a:cs typeface="+mn-cs"/>
              </a:rPr>
              <a:t> qui </a:t>
            </a:r>
            <a:r>
              <a:rPr lang="en-US" sz="800" dirty="0" err="1">
                <a:cs typeface="+mn-cs"/>
              </a:rPr>
              <a:t>permet</a:t>
            </a:r>
            <a:r>
              <a:rPr lang="en-US" sz="800" dirty="0">
                <a:cs typeface="+mn-cs"/>
              </a:rPr>
              <a:t> à </a:t>
            </a:r>
            <a:r>
              <a:rPr lang="en-US" sz="800" dirty="0" err="1">
                <a:cs typeface="+mn-cs"/>
              </a:rPr>
              <a:t>nos</a:t>
            </a:r>
            <a:r>
              <a:rPr lang="en-US" sz="800" dirty="0">
                <a:cs typeface="+mn-cs"/>
              </a:rPr>
              <a:t> </a:t>
            </a:r>
            <a:r>
              <a:rPr lang="en-US" sz="800" dirty="0" err="1">
                <a:cs typeface="+mn-cs"/>
              </a:rPr>
              <a:t>diplômés</a:t>
            </a:r>
            <a:r>
              <a:rPr lang="en-US" sz="800" dirty="0">
                <a:cs typeface="+mn-cs"/>
              </a:rPr>
              <a:t> </a:t>
            </a:r>
            <a:r>
              <a:rPr lang="en-US" sz="800" dirty="0" err="1">
                <a:cs typeface="+mn-cs"/>
              </a:rPr>
              <a:t>d'appliquer</a:t>
            </a:r>
            <a:r>
              <a:rPr lang="en-US" sz="800" dirty="0">
                <a:cs typeface="+mn-cs"/>
              </a:rPr>
              <a:t> des </a:t>
            </a:r>
            <a:r>
              <a:rPr lang="en-US" sz="800" dirty="0" err="1">
                <a:cs typeface="+mn-cs"/>
              </a:rPr>
              <a:t>connaissances</a:t>
            </a:r>
            <a:r>
              <a:rPr lang="en-US" sz="800" dirty="0">
                <a:cs typeface="+mn-cs"/>
              </a:rPr>
              <a:t> et des concepts </a:t>
            </a:r>
            <a:r>
              <a:rPr lang="en-US" sz="800" dirty="0" err="1">
                <a:cs typeface="+mn-cs"/>
              </a:rPr>
              <a:t>scientifiques</a:t>
            </a:r>
            <a:r>
              <a:rPr lang="en-US" sz="800" dirty="0">
                <a:cs typeface="+mn-cs"/>
              </a:rPr>
              <a:t> à la </a:t>
            </a:r>
            <a:r>
              <a:rPr lang="en-US" sz="800" dirty="0" err="1">
                <a:cs typeface="+mn-cs"/>
              </a:rPr>
              <a:t>pratique</a:t>
            </a:r>
            <a:r>
              <a:rPr lang="en-US" sz="800" dirty="0">
                <a:cs typeface="+mn-cs"/>
              </a:rPr>
              <a:t> </a:t>
            </a:r>
            <a:r>
              <a:rPr lang="en-US" sz="800" dirty="0" err="1">
                <a:cs typeface="+mn-cs"/>
              </a:rPr>
              <a:t>clinique</a:t>
            </a:r>
            <a:r>
              <a:rPr lang="en-US" sz="800" dirty="0">
                <a:cs typeface="+mn-cs"/>
              </a:rPr>
              <a:t>.</a:t>
            </a:r>
          </a:p>
          <a:p>
            <a:pPr algn="l" rtl="0">
              <a:defRPr/>
            </a:pPr>
            <a:r>
              <a:rPr lang="en-US" sz="800" dirty="0">
                <a:cs typeface="+mn-cs"/>
              </a:rPr>
              <a:t>Les </a:t>
            </a:r>
            <a:r>
              <a:rPr lang="en-US" sz="800" dirty="0" err="1">
                <a:cs typeface="+mn-cs"/>
              </a:rPr>
              <a:t>étudiants</a:t>
            </a:r>
            <a:r>
              <a:rPr lang="en-US" sz="800" dirty="0">
                <a:cs typeface="+mn-cs"/>
              </a:rPr>
              <a:t> </a:t>
            </a:r>
            <a:r>
              <a:rPr lang="en-US" sz="800" dirty="0" err="1">
                <a:cs typeface="+mn-cs"/>
              </a:rPr>
              <a:t>commencent</a:t>
            </a:r>
            <a:r>
              <a:rPr lang="en-US" sz="800" dirty="0">
                <a:cs typeface="+mn-cs"/>
              </a:rPr>
              <a:t> le </a:t>
            </a:r>
            <a:r>
              <a:rPr lang="en-US" sz="800" dirty="0" err="1">
                <a:cs typeface="+mn-cs"/>
              </a:rPr>
              <a:t>programme</a:t>
            </a:r>
            <a:r>
              <a:rPr lang="en-US" sz="800" dirty="0">
                <a:cs typeface="+mn-cs"/>
              </a:rPr>
              <a:t> </a:t>
            </a:r>
            <a:r>
              <a:rPr lang="en-US" sz="800" dirty="0" err="1">
                <a:cs typeface="+mn-cs"/>
              </a:rPr>
              <a:t>dans</a:t>
            </a:r>
            <a:r>
              <a:rPr lang="en-US" sz="800" dirty="0">
                <a:cs typeface="+mn-cs"/>
              </a:rPr>
              <a:t> la phase 1, en </a:t>
            </a:r>
            <a:r>
              <a:rPr lang="en-US" sz="800" dirty="0" err="1">
                <a:cs typeface="+mn-cs"/>
              </a:rPr>
              <a:t>étudiant</a:t>
            </a:r>
            <a:r>
              <a:rPr lang="en-US" sz="800" dirty="0">
                <a:cs typeface="+mn-cs"/>
              </a:rPr>
              <a:t> </a:t>
            </a:r>
            <a:r>
              <a:rPr lang="en-US" sz="800" dirty="0" err="1">
                <a:cs typeface="+mn-cs"/>
              </a:rPr>
              <a:t>principalement</a:t>
            </a:r>
            <a:r>
              <a:rPr lang="en-US" sz="800" dirty="0">
                <a:cs typeface="+mn-cs"/>
              </a:rPr>
              <a:t> les </a:t>
            </a:r>
            <a:r>
              <a:rPr lang="en-US" sz="800" dirty="0" err="1">
                <a:cs typeface="+mn-cs"/>
              </a:rPr>
              <a:t>fondements</a:t>
            </a:r>
            <a:r>
              <a:rPr lang="en-US" sz="800" dirty="0">
                <a:cs typeface="+mn-cs"/>
              </a:rPr>
              <a:t> des sciences </a:t>
            </a:r>
            <a:r>
              <a:rPr lang="en-US" sz="800" dirty="0" err="1">
                <a:cs typeface="+mn-cs"/>
              </a:rPr>
              <a:t>biologiques</a:t>
            </a:r>
            <a:r>
              <a:rPr lang="en-US" sz="800" dirty="0">
                <a:cs typeface="+mn-cs"/>
              </a:rPr>
              <a:t>, </a:t>
            </a:r>
            <a:r>
              <a:rPr lang="en-US" sz="800" dirty="0" err="1">
                <a:cs typeface="+mn-cs"/>
              </a:rPr>
              <a:t>sociales</a:t>
            </a:r>
            <a:r>
              <a:rPr lang="en-US" sz="800" dirty="0">
                <a:cs typeface="+mn-cs"/>
              </a:rPr>
              <a:t>, </a:t>
            </a:r>
            <a:r>
              <a:rPr lang="en-US" sz="800" dirty="0" err="1">
                <a:cs typeface="+mn-cs"/>
              </a:rPr>
              <a:t>comportementales</a:t>
            </a:r>
            <a:r>
              <a:rPr lang="en-US" sz="800" dirty="0">
                <a:cs typeface="+mn-cs"/>
              </a:rPr>
              <a:t> et </a:t>
            </a:r>
            <a:r>
              <a:rPr lang="en-US" sz="800" dirty="0" err="1">
                <a:cs typeface="+mn-cs"/>
              </a:rPr>
              <a:t>cliniques</a:t>
            </a:r>
            <a:r>
              <a:rPr lang="en-US" sz="800" dirty="0">
                <a:cs typeface="+mn-cs"/>
              </a:rPr>
              <a:t> </a:t>
            </a:r>
            <a:r>
              <a:rPr lang="en-US" sz="800" dirty="0" err="1">
                <a:cs typeface="+mn-cs"/>
              </a:rPr>
              <a:t>soutenant</a:t>
            </a:r>
            <a:r>
              <a:rPr lang="en-US" sz="800" dirty="0">
                <a:cs typeface="+mn-cs"/>
              </a:rPr>
              <a:t> la </a:t>
            </a:r>
            <a:r>
              <a:rPr lang="en-US" sz="800" dirty="0" err="1">
                <a:cs typeface="+mn-cs"/>
              </a:rPr>
              <a:t>médecine</a:t>
            </a:r>
            <a:r>
              <a:rPr lang="en-US" sz="800" dirty="0">
                <a:cs typeface="+mn-cs"/>
              </a:rPr>
              <a:t>. </a:t>
            </a:r>
            <a:r>
              <a:rPr lang="en-US" sz="800" dirty="0" err="1">
                <a:cs typeface="+mn-cs"/>
              </a:rPr>
              <a:t>Cependant</a:t>
            </a:r>
            <a:r>
              <a:rPr lang="en-US" sz="800" dirty="0">
                <a:cs typeface="+mn-cs"/>
              </a:rPr>
              <a:t>, </a:t>
            </a:r>
            <a:r>
              <a:rPr lang="en-US" sz="800" dirty="0" err="1">
                <a:cs typeface="+mn-cs"/>
              </a:rPr>
              <a:t>quelques</a:t>
            </a:r>
            <a:r>
              <a:rPr lang="en-US" sz="800" dirty="0">
                <a:cs typeface="+mn-cs"/>
              </a:rPr>
              <a:t> </a:t>
            </a:r>
            <a:r>
              <a:rPr lang="en-US" sz="800" dirty="0" err="1">
                <a:cs typeface="+mn-cs"/>
              </a:rPr>
              <a:t>semaines</a:t>
            </a:r>
            <a:r>
              <a:rPr lang="en-US" sz="800" dirty="0">
                <a:cs typeface="+mn-cs"/>
              </a:rPr>
              <a:t> après le début de </a:t>
            </a:r>
            <a:r>
              <a:rPr lang="en-US" sz="800" dirty="0" err="1">
                <a:cs typeface="+mn-cs"/>
              </a:rPr>
              <a:t>leurs</a:t>
            </a:r>
            <a:r>
              <a:rPr lang="en-US" sz="800" dirty="0">
                <a:cs typeface="+mn-cs"/>
              </a:rPr>
              <a:t> </a:t>
            </a:r>
            <a:r>
              <a:rPr lang="en-US" sz="800" dirty="0" err="1">
                <a:cs typeface="+mn-cs"/>
              </a:rPr>
              <a:t>études</a:t>
            </a:r>
            <a:r>
              <a:rPr lang="en-US" sz="800" dirty="0">
                <a:cs typeface="+mn-cs"/>
              </a:rPr>
              <a:t> </a:t>
            </a:r>
            <a:r>
              <a:rPr lang="en-US" sz="800" dirty="0" err="1">
                <a:cs typeface="+mn-cs"/>
              </a:rPr>
              <a:t>scientifiques</a:t>
            </a:r>
            <a:r>
              <a:rPr lang="en-US" sz="800" dirty="0">
                <a:cs typeface="+mn-cs"/>
              </a:rPr>
              <a:t>, les </a:t>
            </a:r>
            <a:r>
              <a:rPr lang="en-US" sz="800" dirty="0" err="1">
                <a:cs typeface="+mn-cs"/>
              </a:rPr>
              <a:t>étudiants</a:t>
            </a:r>
            <a:r>
              <a:rPr lang="en-US" sz="800" dirty="0">
                <a:cs typeface="+mn-cs"/>
              </a:rPr>
              <a:t> </a:t>
            </a:r>
            <a:r>
              <a:rPr lang="en-US" sz="800" dirty="0" err="1">
                <a:cs typeface="+mn-cs"/>
              </a:rPr>
              <a:t>rencontrent</a:t>
            </a:r>
            <a:r>
              <a:rPr lang="en-US" sz="800" dirty="0">
                <a:cs typeface="+mn-cs"/>
              </a:rPr>
              <a:t> des patients </a:t>
            </a:r>
            <a:r>
              <a:rPr lang="en-US" sz="800" dirty="0" err="1">
                <a:cs typeface="+mn-cs"/>
              </a:rPr>
              <a:t>dans</a:t>
            </a:r>
            <a:r>
              <a:rPr lang="en-US" sz="800" dirty="0">
                <a:cs typeface="+mn-cs"/>
              </a:rPr>
              <a:t> la </a:t>
            </a:r>
            <a:r>
              <a:rPr lang="en-US" sz="800" dirty="0" err="1">
                <a:cs typeface="+mn-cs"/>
              </a:rPr>
              <a:t>communauté</a:t>
            </a:r>
            <a:r>
              <a:rPr lang="en-US" sz="800" dirty="0">
                <a:cs typeface="+mn-cs"/>
              </a:rPr>
              <a:t> et </a:t>
            </a:r>
            <a:r>
              <a:rPr lang="en-US" sz="800" dirty="0" err="1">
                <a:cs typeface="+mn-cs"/>
              </a:rPr>
              <a:t>dans</a:t>
            </a:r>
            <a:r>
              <a:rPr lang="en-US" sz="800" dirty="0">
                <a:cs typeface="+mn-cs"/>
              </a:rPr>
              <a:t> les </a:t>
            </a:r>
            <a:r>
              <a:rPr lang="en-US" sz="800" dirty="0" err="1">
                <a:cs typeface="+mn-cs"/>
              </a:rPr>
              <a:t>hôpitaux</a:t>
            </a:r>
            <a:r>
              <a:rPr lang="en-US" sz="800" dirty="0">
                <a:cs typeface="+mn-cs"/>
              </a:rPr>
              <a:t> </a:t>
            </a:r>
            <a:r>
              <a:rPr lang="en-US" sz="800" dirty="0" err="1">
                <a:cs typeface="+mn-cs"/>
              </a:rPr>
              <a:t>universitaires</a:t>
            </a:r>
            <a:r>
              <a:rPr lang="en-US" sz="800" dirty="0">
                <a:cs typeface="+mn-cs"/>
              </a:rPr>
              <a:t> de la </a:t>
            </a:r>
            <a:r>
              <a:rPr lang="en-US" sz="800" dirty="0" err="1">
                <a:cs typeface="+mn-cs"/>
              </a:rPr>
              <a:t>région</a:t>
            </a:r>
            <a:r>
              <a:rPr lang="en-US" sz="800" dirty="0">
                <a:cs typeface="+mn-cs"/>
              </a:rPr>
              <a:t> de </a:t>
            </a:r>
            <a:r>
              <a:rPr lang="en-US" sz="800" dirty="0" err="1">
                <a:cs typeface="+mn-cs"/>
              </a:rPr>
              <a:t>Babil</a:t>
            </a:r>
            <a:r>
              <a:rPr lang="en-US" sz="800" dirty="0">
                <a:cs typeface="+mn-cs"/>
              </a:rPr>
              <a:t>. Après </a:t>
            </a:r>
            <a:r>
              <a:rPr lang="en-US" sz="800" dirty="0" err="1">
                <a:cs typeface="+mn-cs"/>
              </a:rPr>
              <a:t>deux</a:t>
            </a:r>
            <a:r>
              <a:rPr lang="en-US" sz="800" dirty="0">
                <a:cs typeface="+mn-cs"/>
              </a:rPr>
              <a:t> </a:t>
            </a:r>
            <a:r>
              <a:rPr lang="en-US" sz="800" dirty="0" err="1">
                <a:cs typeface="+mn-cs"/>
              </a:rPr>
              <a:t>ans</a:t>
            </a:r>
            <a:r>
              <a:rPr lang="en-US" sz="800" dirty="0">
                <a:cs typeface="+mn-cs"/>
              </a:rPr>
              <a:t> et la </a:t>
            </a:r>
            <a:r>
              <a:rPr lang="en-US" sz="800" dirty="0" err="1">
                <a:cs typeface="+mn-cs"/>
              </a:rPr>
              <a:t>réussite</a:t>
            </a:r>
            <a:r>
              <a:rPr lang="en-US" sz="800" dirty="0">
                <a:cs typeface="+mn-cs"/>
              </a:rPr>
              <a:t> de la phase 1, les </a:t>
            </a:r>
            <a:r>
              <a:rPr lang="en-US" sz="800" dirty="0" err="1">
                <a:cs typeface="+mn-cs"/>
              </a:rPr>
              <a:t>étudiants</a:t>
            </a:r>
            <a:r>
              <a:rPr lang="en-US" sz="800" dirty="0">
                <a:cs typeface="+mn-cs"/>
              </a:rPr>
              <a:t> </a:t>
            </a:r>
            <a:r>
              <a:rPr lang="en-US" sz="800" dirty="0" err="1">
                <a:cs typeface="+mn-cs"/>
              </a:rPr>
              <a:t>passent</a:t>
            </a:r>
            <a:r>
              <a:rPr lang="en-US" sz="800" dirty="0">
                <a:cs typeface="+mn-cs"/>
              </a:rPr>
              <a:t> à la phase 2, </a:t>
            </a:r>
            <a:r>
              <a:rPr lang="en-US" sz="800" dirty="0" err="1">
                <a:cs typeface="+mn-cs"/>
              </a:rPr>
              <a:t>où</a:t>
            </a:r>
            <a:r>
              <a:rPr lang="en-US" sz="800" dirty="0">
                <a:cs typeface="+mn-cs"/>
              </a:rPr>
              <a:t> </a:t>
            </a:r>
            <a:r>
              <a:rPr lang="en-US" sz="800" dirty="0" err="1">
                <a:cs typeface="+mn-cs"/>
              </a:rPr>
              <a:t>l'enseignement</a:t>
            </a:r>
            <a:r>
              <a:rPr lang="en-US" sz="800" dirty="0">
                <a:cs typeface="+mn-cs"/>
              </a:rPr>
              <a:t> des sciences </a:t>
            </a:r>
            <a:r>
              <a:rPr lang="en-US" sz="800" dirty="0" err="1">
                <a:cs typeface="+mn-cs"/>
              </a:rPr>
              <a:t>cliniques</a:t>
            </a:r>
            <a:r>
              <a:rPr lang="en-US" sz="800" dirty="0">
                <a:cs typeface="+mn-cs"/>
              </a:rPr>
              <a:t> </a:t>
            </a:r>
            <a:r>
              <a:rPr lang="en-US" sz="800" dirty="0" err="1">
                <a:cs typeface="+mn-cs"/>
              </a:rPr>
              <a:t>est</a:t>
            </a:r>
            <a:r>
              <a:rPr lang="en-US" sz="800" dirty="0">
                <a:cs typeface="+mn-cs"/>
              </a:rPr>
              <a:t> en </a:t>
            </a:r>
            <a:r>
              <a:rPr lang="en-US" sz="800" dirty="0" err="1">
                <a:cs typeface="+mn-cs"/>
              </a:rPr>
              <a:t>cours</a:t>
            </a:r>
            <a:r>
              <a:rPr lang="en-US" sz="800" dirty="0">
                <a:cs typeface="+mn-cs"/>
              </a:rPr>
              <a:t>, </a:t>
            </a:r>
            <a:r>
              <a:rPr lang="en-US" sz="800" dirty="0" err="1">
                <a:cs typeface="+mn-cs"/>
              </a:rPr>
              <a:t>mais</a:t>
            </a:r>
            <a:r>
              <a:rPr lang="en-US" sz="800" dirty="0">
                <a:cs typeface="+mn-cs"/>
              </a:rPr>
              <a:t> </a:t>
            </a:r>
            <a:r>
              <a:rPr lang="en-US" sz="800" dirty="0" err="1">
                <a:cs typeface="+mn-cs"/>
              </a:rPr>
              <a:t>où</a:t>
            </a:r>
            <a:r>
              <a:rPr lang="en-US" sz="800" dirty="0">
                <a:cs typeface="+mn-cs"/>
              </a:rPr>
              <a:t> </a:t>
            </a:r>
            <a:r>
              <a:rPr lang="en-US" sz="800" dirty="0" err="1">
                <a:cs typeface="+mn-cs"/>
              </a:rPr>
              <a:t>l'apprentissage</a:t>
            </a:r>
            <a:r>
              <a:rPr lang="en-US" sz="800" dirty="0">
                <a:cs typeface="+mn-cs"/>
              </a:rPr>
              <a:t> </a:t>
            </a:r>
            <a:r>
              <a:rPr lang="en-US" sz="800" dirty="0" err="1">
                <a:cs typeface="+mn-cs"/>
              </a:rPr>
              <a:t>clinique</a:t>
            </a:r>
            <a:r>
              <a:rPr lang="en-US" sz="800" dirty="0">
                <a:cs typeface="+mn-cs"/>
              </a:rPr>
              <a:t> </a:t>
            </a:r>
            <a:r>
              <a:rPr lang="en-US" sz="800" dirty="0" err="1">
                <a:cs typeface="+mn-cs"/>
              </a:rPr>
              <a:t>augmente</a:t>
            </a:r>
            <a:r>
              <a:rPr lang="en-US" sz="800" dirty="0">
                <a:cs typeface="+mn-cs"/>
              </a:rPr>
              <a:t> </a:t>
            </a:r>
            <a:r>
              <a:rPr lang="en-US" sz="800" dirty="0" err="1">
                <a:cs typeface="+mn-cs"/>
              </a:rPr>
              <a:t>considérablement</a:t>
            </a:r>
            <a:r>
              <a:rPr lang="en-US" sz="800" dirty="0">
                <a:cs typeface="+mn-cs"/>
              </a:rPr>
              <a:t>. </a:t>
            </a:r>
            <a:r>
              <a:rPr lang="en-US" sz="800" dirty="0" err="1">
                <a:cs typeface="+mn-cs"/>
              </a:rPr>
              <a:t>Dans</a:t>
            </a:r>
            <a:r>
              <a:rPr lang="en-US" sz="800" dirty="0">
                <a:cs typeface="+mn-cs"/>
              </a:rPr>
              <a:t> la phase 2, le </a:t>
            </a:r>
            <a:r>
              <a:rPr lang="en-US" sz="800" dirty="0" err="1">
                <a:cs typeface="+mn-cs"/>
              </a:rPr>
              <a:t>pilote</a:t>
            </a:r>
            <a:r>
              <a:rPr lang="en-US" sz="800" dirty="0">
                <a:cs typeface="+mn-cs"/>
              </a:rPr>
              <a:t> </a:t>
            </a:r>
            <a:r>
              <a:rPr lang="en-US" sz="800" dirty="0" err="1">
                <a:cs typeface="+mn-cs"/>
              </a:rPr>
              <a:t>doit</a:t>
            </a:r>
            <a:r>
              <a:rPr lang="en-US" sz="800" dirty="0">
                <a:cs typeface="+mn-cs"/>
              </a:rPr>
              <a:t> </a:t>
            </a:r>
            <a:r>
              <a:rPr lang="en-US" sz="800" dirty="0" err="1">
                <a:cs typeface="+mn-cs"/>
              </a:rPr>
              <a:t>permettre</a:t>
            </a:r>
            <a:r>
              <a:rPr lang="en-US" sz="800" dirty="0">
                <a:cs typeface="+mn-cs"/>
              </a:rPr>
              <a:t> aux </a:t>
            </a:r>
            <a:r>
              <a:rPr lang="en-US" sz="800" dirty="0" err="1">
                <a:cs typeface="+mn-cs"/>
              </a:rPr>
              <a:t>étudiants</a:t>
            </a:r>
            <a:r>
              <a:rPr lang="en-US" sz="800" dirty="0">
                <a:cs typeface="+mn-cs"/>
              </a:rPr>
              <a:t> </a:t>
            </a:r>
            <a:r>
              <a:rPr lang="en-US" sz="800" dirty="0" err="1">
                <a:cs typeface="+mn-cs"/>
              </a:rPr>
              <a:t>d'acquérir</a:t>
            </a:r>
            <a:r>
              <a:rPr lang="en-US" sz="800" dirty="0">
                <a:cs typeface="+mn-cs"/>
              </a:rPr>
              <a:t> des </a:t>
            </a:r>
            <a:r>
              <a:rPr lang="en-US" sz="800" dirty="0" err="1">
                <a:cs typeface="+mn-cs"/>
              </a:rPr>
              <a:t>compétences</a:t>
            </a:r>
            <a:r>
              <a:rPr lang="en-US" sz="800" dirty="0">
                <a:cs typeface="+mn-cs"/>
              </a:rPr>
              <a:t> </a:t>
            </a:r>
            <a:r>
              <a:rPr lang="en-US" sz="800" dirty="0" err="1">
                <a:cs typeface="+mn-cs"/>
              </a:rPr>
              <a:t>cliniques</a:t>
            </a:r>
            <a:r>
              <a:rPr lang="en-US" sz="800" dirty="0">
                <a:cs typeface="+mn-cs"/>
              </a:rPr>
              <a:t>. La phase 2 </a:t>
            </a:r>
            <a:r>
              <a:rPr lang="en-US" sz="800" dirty="0" err="1">
                <a:cs typeface="+mn-cs"/>
              </a:rPr>
              <a:t>dure</a:t>
            </a:r>
            <a:r>
              <a:rPr lang="en-US" sz="800" dirty="0">
                <a:cs typeface="+mn-cs"/>
              </a:rPr>
              <a:t> </a:t>
            </a:r>
            <a:r>
              <a:rPr lang="en-US" sz="800" dirty="0" err="1">
                <a:cs typeface="+mn-cs"/>
              </a:rPr>
              <a:t>deux</a:t>
            </a:r>
            <a:r>
              <a:rPr lang="en-US" sz="800" dirty="0">
                <a:cs typeface="+mn-cs"/>
              </a:rPr>
              <a:t> </a:t>
            </a:r>
            <a:r>
              <a:rPr lang="en-US" sz="800" dirty="0" err="1">
                <a:cs typeface="+mn-cs"/>
              </a:rPr>
              <a:t>ans</a:t>
            </a:r>
            <a:r>
              <a:rPr lang="en-US" sz="800" dirty="0">
                <a:cs typeface="+mn-cs"/>
              </a:rPr>
              <a:t> et, </a:t>
            </a:r>
            <a:r>
              <a:rPr lang="en-US" sz="800" dirty="0" err="1">
                <a:cs typeface="+mn-cs"/>
              </a:rPr>
              <a:t>si</a:t>
            </a:r>
            <a:r>
              <a:rPr lang="en-US" sz="800" dirty="0">
                <a:cs typeface="+mn-cs"/>
              </a:rPr>
              <a:t> les </a:t>
            </a:r>
            <a:r>
              <a:rPr lang="en-US" sz="800" dirty="0" err="1">
                <a:cs typeface="+mn-cs"/>
              </a:rPr>
              <a:t>étudiants</a:t>
            </a:r>
            <a:r>
              <a:rPr lang="en-US" sz="800" dirty="0">
                <a:cs typeface="+mn-cs"/>
              </a:rPr>
              <a:t> </a:t>
            </a:r>
            <a:r>
              <a:rPr lang="en-US" sz="800" dirty="0" err="1">
                <a:cs typeface="+mn-cs"/>
              </a:rPr>
              <a:t>réussissent</a:t>
            </a:r>
            <a:r>
              <a:rPr lang="en-US" sz="800" dirty="0">
                <a:cs typeface="+mn-cs"/>
              </a:rPr>
              <a:t>, </a:t>
            </a:r>
            <a:r>
              <a:rPr lang="en-US" sz="800" dirty="0" err="1">
                <a:cs typeface="+mn-cs"/>
              </a:rPr>
              <a:t>ils</a:t>
            </a:r>
            <a:r>
              <a:rPr lang="en-US" sz="800" dirty="0">
                <a:cs typeface="+mn-cs"/>
              </a:rPr>
              <a:t> </a:t>
            </a:r>
            <a:r>
              <a:rPr lang="en-US" sz="800" dirty="0" err="1">
                <a:cs typeface="+mn-cs"/>
              </a:rPr>
              <a:t>entrent</a:t>
            </a:r>
            <a:r>
              <a:rPr lang="en-US" sz="800" dirty="0">
                <a:cs typeface="+mn-cs"/>
              </a:rPr>
              <a:t> </a:t>
            </a:r>
            <a:r>
              <a:rPr lang="en-US" sz="800" dirty="0" err="1">
                <a:cs typeface="+mn-cs"/>
              </a:rPr>
              <a:t>dans</a:t>
            </a:r>
            <a:r>
              <a:rPr lang="en-US" sz="800" dirty="0">
                <a:cs typeface="+mn-cs"/>
              </a:rPr>
              <a:t> la phase 3 </a:t>
            </a:r>
            <a:r>
              <a:rPr lang="en-US" sz="800" dirty="0" err="1">
                <a:cs typeface="+mn-cs"/>
              </a:rPr>
              <a:t>où</a:t>
            </a:r>
            <a:r>
              <a:rPr lang="en-US" sz="800" dirty="0">
                <a:cs typeface="+mn-cs"/>
              </a:rPr>
              <a:t> </a:t>
            </a:r>
            <a:r>
              <a:rPr lang="en-US" sz="800" dirty="0" err="1">
                <a:cs typeface="+mn-cs"/>
              </a:rPr>
              <a:t>il</a:t>
            </a:r>
            <a:r>
              <a:rPr lang="en-US" sz="800" dirty="0">
                <a:cs typeface="+mn-cs"/>
              </a:rPr>
              <a:t> y a consolidation et </a:t>
            </a:r>
            <a:r>
              <a:rPr lang="en-US" sz="800" dirty="0" err="1">
                <a:cs typeface="+mn-cs"/>
              </a:rPr>
              <a:t>intégration</a:t>
            </a:r>
            <a:r>
              <a:rPr lang="en-US" sz="800" dirty="0">
                <a:cs typeface="+mn-cs"/>
              </a:rPr>
              <a:t> finales des </a:t>
            </a:r>
            <a:r>
              <a:rPr lang="en-US" sz="800" dirty="0" err="1">
                <a:cs typeface="+mn-cs"/>
              </a:rPr>
              <a:t>quatre</a:t>
            </a:r>
            <a:r>
              <a:rPr lang="en-US" sz="800" dirty="0">
                <a:cs typeface="+mn-cs"/>
              </a:rPr>
              <a:t> </a:t>
            </a:r>
            <a:r>
              <a:rPr lang="en-US" sz="800" dirty="0" err="1">
                <a:cs typeface="+mn-cs"/>
              </a:rPr>
              <a:t>années</a:t>
            </a:r>
            <a:r>
              <a:rPr lang="en-US" sz="800" dirty="0">
                <a:cs typeface="+mn-cs"/>
              </a:rPr>
              <a:t> </a:t>
            </a:r>
            <a:r>
              <a:rPr lang="en-US" sz="800" dirty="0" err="1">
                <a:cs typeface="+mn-cs"/>
              </a:rPr>
              <a:t>précédentes</a:t>
            </a:r>
            <a:r>
              <a:rPr lang="en-US" sz="800" dirty="0">
                <a:cs typeface="+mn-cs"/>
              </a:rPr>
              <a:t> </a:t>
            </a:r>
            <a:r>
              <a:rPr lang="en-US" sz="800" dirty="0" err="1">
                <a:cs typeface="+mn-cs"/>
              </a:rPr>
              <a:t>d'activité</a:t>
            </a:r>
            <a:r>
              <a:rPr lang="en-US" sz="800" dirty="0">
                <a:cs typeface="+mn-cs"/>
              </a:rPr>
              <a:t>, et les </a:t>
            </a:r>
            <a:r>
              <a:rPr lang="en-US" sz="800" dirty="0" err="1">
                <a:cs typeface="+mn-cs"/>
              </a:rPr>
              <a:t>étudiants</a:t>
            </a:r>
            <a:r>
              <a:rPr lang="en-US" sz="800" dirty="0">
                <a:cs typeface="+mn-cs"/>
              </a:rPr>
              <a:t> </a:t>
            </a:r>
            <a:r>
              <a:rPr lang="en-US" sz="800" dirty="0" err="1">
                <a:cs typeface="+mn-cs"/>
              </a:rPr>
              <a:t>sont</a:t>
            </a:r>
            <a:r>
              <a:rPr lang="en-US" sz="800" dirty="0">
                <a:cs typeface="+mn-cs"/>
              </a:rPr>
              <a:t> </a:t>
            </a:r>
            <a:r>
              <a:rPr lang="en-US" sz="800" dirty="0" err="1">
                <a:cs typeface="+mn-cs"/>
              </a:rPr>
              <a:t>autorisés</a:t>
            </a:r>
            <a:r>
              <a:rPr lang="en-US" sz="800" dirty="0">
                <a:cs typeface="+mn-cs"/>
              </a:rPr>
              <a:t> à assumer la </a:t>
            </a:r>
            <a:r>
              <a:rPr lang="en-US" sz="800" dirty="0" err="1">
                <a:cs typeface="+mn-cs"/>
              </a:rPr>
              <a:t>responsabilité</a:t>
            </a:r>
            <a:r>
              <a:rPr lang="en-US" sz="800" dirty="0">
                <a:cs typeface="+mn-cs"/>
              </a:rPr>
              <a:t> </a:t>
            </a:r>
            <a:r>
              <a:rPr lang="en-US" sz="800" dirty="0" err="1">
                <a:cs typeface="+mn-cs"/>
              </a:rPr>
              <a:t>supervisée</a:t>
            </a:r>
            <a:r>
              <a:rPr lang="en-US" sz="800" dirty="0">
                <a:cs typeface="+mn-cs"/>
              </a:rPr>
              <a:t> des </a:t>
            </a:r>
            <a:r>
              <a:rPr lang="en-US" sz="800" dirty="0" err="1">
                <a:cs typeface="+mn-cs"/>
              </a:rPr>
              <a:t>soins</a:t>
            </a:r>
            <a:r>
              <a:rPr lang="en-US" sz="800" dirty="0">
                <a:cs typeface="+mn-cs"/>
              </a:rPr>
              <a:t> aux patients.</a:t>
            </a:r>
          </a:p>
          <a:p>
            <a:pPr algn="l" rtl="0">
              <a:defRPr/>
            </a:pPr>
            <a:r>
              <a:rPr lang="en-US" sz="800" dirty="0">
                <a:cs typeface="+mn-cs"/>
              </a:rPr>
              <a:t>La </a:t>
            </a:r>
            <a:r>
              <a:rPr lang="en-US" sz="800" dirty="0" err="1">
                <a:cs typeface="+mn-cs"/>
              </a:rPr>
              <a:t>faculté</a:t>
            </a:r>
            <a:r>
              <a:rPr lang="en-US" sz="800" dirty="0">
                <a:cs typeface="+mn-cs"/>
              </a:rPr>
              <a:t> se lance </a:t>
            </a:r>
            <a:r>
              <a:rPr lang="en-US" sz="800" dirty="0" err="1">
                <a:cs typeface="+mn-cs"/>
              </a:rPr>
              <a:t>dans</a:t>
            </a:r>
            <a:r>
              <a:rPr lang="en-US" sz="800" dirty="0">
                <a:cs typeface="+mn-cs"/>
              </a:rPr>
              <a:t> </a:t>
            </a:r>
            <a:r>
              <a:rPr lang="en-US" sz="800" dirty="0" err="1">
                <a:cs typeface="+mn-cs"/>
              </a:rPr>
              <a:t>une</a:t>
            </a:r>
            <a:r>
              <a:rPr lang="en-US" sz="800" dirty="0">
                <a:cs typeface="+mn-cs"/>
              </a:rPr>
              <a:t> nouvelle </a:t>
            </a:r>
            <a:r>
              <a:rPr lang="en-US" sz="800" dirty="0" err="1">
                <a:cs typeface="+mn-cs"/>
              </a:rPr>
              <a:t>ère</a:t>
            </a:r>
            <a:r>
              <a:rPr lang="en-US" sz="800" dirty="0">
                <a:cs typeface="+mn-cs"/>
              </a:rPr>
              <a:t>. </a:t>
            </a:r>
            <a:r>
              <a:rPr lang="en-US" sz="800" dirty="0" err="1">
                <a:cs typeface="+mn-cs"/>
              </a:rPr>
              <a:t>Ils</a:t>
            </a:r>
            <a:r>
              <a:rPr lang="en-US" sz="800" dirty="0">
                <a:cs typeface="+mn-cs"/>
              </a:rPr>
              <a:t> </a:t>
            </a:r>
            <a:r>
              <a:rPr lang="en-US" sz="800" dirty="0" err="1">
                <a:cs typeface="+mn-cs"/>
              </a:rPr>
              <a:t>adoptent</a:t>
            </a:r>
            <a:r>
              <a:rPr lang="en-US" sz="800" dirty="0">
                <a:cs typeface="+mn-cs"/>
              </a:rPr>
              <a:t> de nouveaux curriculums et </a:t>
            </a:r>
            <a:r>
              <a:rPr lang="en-US" sz="800" dirty="0" err="1">
                <a:cs typeface="+mn-cs"/>
              </a:rPr>
              <a:t>appliquent</a:t>
            </a:r>
            <a:r>
              <a:rPr lang="en-US" sz="800" dirty="0">
                <a:cs typeface="+mn-cs"/>
              </a:rPr>
              <a:t> des </a:t>
            </a:r>
            <a:r>
              <a:rPr lang="en-US" sz="800" dirty="0" err="1">
                <a:cs typeface="+mn-cs"/>
              </a:rPr>
              <a:t>systèmes</a:t>
            </a:r>
            <a:r>
              <a:rPr lang="en-US" sz="800" dirty="0">
                <a:cs typeface="+mn-cs"/>
              </a:rPr>
              <a:t> de base et </a:t>
            </a:r>
            <a:r>
              <a:rPr lang="en-US" sz="800" dirty="0" err="1">
                <a:cs typeface="+mn-cs"/>
              </a:rPr>
              <a:t>d'intégration</a:t>
            </a:r>
            <a:r>
              <a:rPr lang="en-US" sz="800" dirty="0">
                <a:cs typeface="+mn-cs"/>
              </a:rPr>
              <a:t> de </a:t>
            </a:r>
            <a:r>
              <a:rPr lang="en-US" sz="800" dirty="0" err="1">
                <a:cs typeface="+mn-cs"/>
              </a:rPr>
              <a:t>problèmes</a:t>
            </a:r>
            <a:r>
              <a:rPr lang="en-US" sz="800" dirty="0">
                <a:cs typeface="+mn-cs"/>
              </a:rPr>
              <a:t>. </a:t>
            </a:r>
            <a:r>
              <a:rPr lang="en-US" sz="800" dirty="0" err="1">
                <a:cs typeface="+mn-cs"/>
              </a:rPr>
              <a:t>Cela</a:t>
            </a:r>
            <a:r>
              <a:rPr lang="en-US" sz="800" dirty="0">
                <a:cs typeface="+mn-cs"/>
              </a:rPr>
              <a:t> </a:t>
            </a:r>
            <a:r>
              <a:rPr lang="en-US" sz="800" dirty="0" err="1">
                <a:cs typeface="+mn-cs"/>
              </a:rPr>
              <a:t>mettra</a:t>
            </a:r>
            <a:r>
              <a:rPr lang="en-US" sz="800" dirty="0">
                <a:cs typeface="+mn-cs"/>
              </a:rPr>
              <a:t> </a:t>
            </a:r>
            <a:r>
              <a:rPr lang="en-US" sz="800" dirty="0" err="1">
                <a:cs typeface="+mn-cs"/>
              </a:rPr>
              <a:t>notre</a:t>
            </a:r>
            <a:r>
              <a:rPr lang="en-US" sz="800" dirty="0">
                <a:cs typeface="+mn-cs"/>
              </a:rPr>
              <a:t> </a:t>
            </a:r>
            <a:r>
              <a:rPr lang="en-US" sz="800" dirty="0" err="1">
                <a:cs typeface="+mn-cs"/>
              </a:rPr>
              <a:t>faculté</a:t>
            </a:r>
            <a:r>
              <a:rPr lang="en-US" sz="800" dirty="0">
                <a:cs typeface="+mn-cs"/>
              </a:rPr>
              <a:t> </a:t>
            </a:r>
            <a:r>
              <a:rPr lang="en-US" sz="800" dirty="0" err="1">
                <a:cs typeface="+mn-cs"/>
              </a:rPr>
              <a:t>sur</a:t>
            </a:r>
            <a:r>
              <a:rPr lang="en-US" sz="800" dirty="0">
                <a:cs typeface="+mn-cs"/>
              </a:rPr>
              <a:t> le </a:t>
            </a:r>
            <a:r>
              <a:rPr lang="en-US" sz="800" dirty="0" err="1">
                <a:cs typeface="+mn-cs"/>
              </a:rPr>
              <a:t>même</a:t>
            </a:r>
            <a:r>
              <a:rPr lang="en-US" sz="800" dirty="0">
                <a:cs typeface="+mn-cs"/>
              </a:rPr>
              <a:t> pied </a:t>
            </a:r>
            <a:r>
              <a:rPr lang="en-US" sz="800" dirty="0" err="1">
                <a:cs typeface="+mn-cs"/>
              </a:rPr>
              <a:t>que</a:t>
            </a:r>
            <a:r>
              <a:rPr lang="en-US" sz="800" dirty="0">
                <a:cs typeface="+mn-cs"/>
              </a:rPr>
              <a:t> la </a:t>
            </a:r>
            <a:r>
              <a:rPr lang="en-US" sz="800" dirty="0" err="1">
                <a:cs typeface="+mn-cs"/>
              </a:rPr>
              <a:t>plupart</a:t>
            </a:r>
            <a:r>
              <a:rPr lang="en-US" sz="800" dirty="0">
                <a:cs typeface="+mn-cs"/>
              </a:rPr>
              <a:t> des </a:t>
            </a:r>
            <a:r>
              <a:rPr lang="en-US" sz="800" dirty="0" err="1">
                <a:cs typeface="+mn-cs"/>
              </a:rPr>
              <a:t>écoles</a:t>
            </a:r>
            <a:r>
              <a:rPr lang="en-US" sz="800" dirty="0">
                <a:cs typeface="+mn-cs"/>
              </a:rPr>
              <a:t> de </a:t>
            </a:r>
            <a:r>
              <a:rPr lang="en-US" sz="800" dirty="0" err="1">
                <a:cs typeface="+mn-cs"/>
              </a:rPr>
              <a:t>médecine</a:t>
            </a:r>
            <a:r>
              <a:rPr lang="en-US" sz="800" dirty="0">
                <a:cs typeface="+mn-cs"/>
              </a:rPr>
              <a:t> du monde.</a:t>
            </a:r>
          </a:p>
          <a:p>
            <a:pPr algn="l" rtl="0">
              <a:defRPr/>
            </a:pPr>
            <a:r>
              <a:rPr lang="en-US" sz="800" dirty="0" err="1">
                <a:cs typeface="+mn-cs"/>
              </a:rPr>
              <a:t>Faculté</a:t>
            </a:r>
            <a:r>
              <a:rPr lang="en-US" sz="800" dirty="0">
                <a:cs typeface="+mn-cs"/>
              </a:rPr>
              <a:t> de </a:t>
            </a:r>
            <a:r>
              <a:rPr lang="en-US" sz="800" dirty="0" err="1">
                <a:cs typeface="+mn-cs"/>
              </a:rPr>
              <a:t>médecine</a:t>
            </a:r>
            <a:r>
              <a:rPr lang="en-US" sz="800" dirty="0">
                <a:cs typeface="+mn-cs"/>
              </a:rPr>
              <a:t> a </a:t>
            </a:r>
            <a:r>
              <a:rPr lang="en-US" sz="800" dirty="0" err="1">
                <a:cs typeface="+mn-cs"/>
              </a:rPr>
              <a:t>été</a:t>
            </a:r>
            <a:r>
              <a:rPr lang="en-US" sz="800" dirty="0">
                <a:cs typeface="+mn-cs"/>
              </a:rPr>
              <a:t> </a:t>
            </a:r>
            <a:r>
              <a:rPr lang="en-US" sz="800" dirty="0" err="1">
                <a:cs typeface="+mn-cs"/>
              </a:rPr>
              <a:t>créée</a:t>
            </a:r>
            <a:r>
              <a:rPr lang="en-US" sz="800" dirty="0">
                <a:cs typeface="+mn-cs"/>
              </a:rPr>
              <a:t> en 1993.</a:t>
            </a:r>
          </a:p>
          <a:p>
            <a:pPr algn="l" rtl="0">
              <a:defRPr/>
            </a:pPr>
            <a:endParaRPr lang="en-US" sz="800" dirty="0">
              <a:cs typeface="+mn-cs"/>
            </a:endParaRPr>
          </a:p>
          <a:p>
            <a:pPr algn="l" rtl="0">
              <a:defRPr/>
            </a:pPr>
            <a:r>
              <a:rPr lang="ar-IQ" sz="800" dirty="0">
                <a:cs typeface="+mn-cs"/>
              </a:rPr>
              <a:t>فتح في "ترجمة </a:t>
            </a:r>
            <a:r>
              <a:rPr lang="en-US" sz="800" dirty="0">
                <a:cs typeface="+mn-cs"/>
              </a:rPr>
              <a:t>Google"</a:t>
            </a:r>
            <a:endParaRPr lang="en-US" sz="1000" dirty="0">
              <a:latin typeface="Arial" pitchFamily="34" charset="0"/>
              <a:cs typeface="Arial" pitchFamily="34" charset="0"/>
            </a:endParaRPr>
          </a:p>
        </p:txBody>
      </p:sp>
      <p:sp>
        <p:nvSpPr>
          <p:cNvPr id="36867" name="TextBox 3"/>
          <p:cNvSpPr txBox="1">
            <a:spLocks noChangeArrowheads="1"/>
          </p:cNvSpPr>
          <p:nvPr/>
        </p:nvSpPr>
        <p:spPr bwMode="auto">
          <a:xfrm>
            <a:off x="1295400" y="4662488"/>
            <a:ext cx="2622550"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medicine@uobabylon.edu.iq</a:t>
            </a:r>
            <a:endParaRPr lang="ar-IQ" sz="1200"/>
          </a:p>
        </p:txBody>
      </p:sp>
      <p:sp>
        <p:nvSpPr>
          <p:cNvPr id="36868" name="TextBox 4"/>
          <p:cNvSpPr txBox="1">
            <a:spLocks noChangeArrowheads="1"/>
          </p:cNvSpPr>
          <p:nvPr/>
        </p:nvSpPr>
        <p:spPr bwMode="auto">
          <a:xfrm>
            <a:off x="609600" y="3976688"/>
            <a:ext cx="4357688" cy="276225"/>
          </a:xfrm>
          <a:prstGeom prst="rect">
            <a:avLst/>
          </a:prstGeom>
          <a:noFill/>
          <a:ln w="9525">
            <a:noFill/>
            <a:miter lim="800000"/>
            <a:headEnd/>
            <a:tailEnd/>
          </a:ln>
        </p:spPr>
        <p:txBody>
          <a:bodyPr>
            <a:spAutoFit/>
          </a:bodyPr>
          <a:lstStyle/>
          <a:p>
            <a:pPr algn="l" rtl="0"/>
            <a:r>
              <a:rPr lang="en-US" sz="1200" b="1" dirty="0">
                <a:solidFill>
                  <a:schemeClr val="tx2"/>
                </a:solidFill>
              </a:rPr>
              <a:t>Number of Teaching Staff:</a:t>
            </a:r>
            <a:r>
              <a:rPr lang="en-US" sz="1200" dirty="0">
                <a:solidFill>
                  <a:schemeClr val="tx2"/>
                </a:solidFill>
              </a:rPr>
              <a:t>  </a:t>
            </a:r>
            <a:r>
              <a:rPr lang="en-US" sz="1200" dirty="0"/>
              <a:t>202 members.</a:t>
            </a:r>
            <a:endParaRPr lang="ar-IQ" sz="1200" dirty="0"/>
          </a:p>
        </p:txBody>
      </p:sp>
      <p:sp>
        <p:nvSpPr>
          <p:cNvPr id="36869" name="TextBox 5"/>
          <p:cNvSpPr txBox="1">
            <a:spLocks noChangeArrowheads="1"/>
          </p:cNvSpPr>
          <p:nvPr/>
        </p:nvSpPr>
        <p:spPr bwMode="auto">
          <a:xfrm>
            <a:off x="609600" y="4176713"/>
            <a:ext cx="4267200" cy="260350"/>
          </a:xfrm>
          <a:prstGeom prst="rect">
            <a:avLst/>
          </a:prstGeom>
          <a:noFill/>
          <a:ln w="9525">
            <a:noFill/>
            <a:miter lim="800000"/>
            <a:headEnd/>
            <a:tailEnd/>
          </a:ln>
        </p:spPr>
        <p:txBody>
          <a:bodyPr>
            <a:spAutoFit/>
          </a:bodyPr>
          <a:lstStyle/>
          <a:p>
            <a:pPr algn="just" rtl="0"/>
            <a:r>
              <a:rPr lang="en-US" sz="1100" b="1">
                <a:solidFill>
                  <a:schemeClr val="tx2"/>
                </a:solidFill>
              </a:rPr>
              <a:t>Number of Students:</a:t>
            </a:r>
            <a:r>
              <a:rPr lang="en-US" sz="1000" b="1">
                <a:solidFill>
                  <a:schemeClr val="tx2"/>
                </a:solidFill>
              </a:rPr>
              <a:t> </a:t>
            </a:r>
            <a:r>
              <a:rPr lang="en-US" sz="1000"/>
              <a:t>831 at morning studies. </a:t>
            </a:r>
          </a:p>
        </p:txBody>
      </p:sp>
      <p:sp>
        <p:nvSpPr>
          <p:cNvPr id="7" name="Freeform 6"/>
          <p:cNvSpPr/>
          <p:nvPr/>
        </p:nvSpPr>
        <p:spPr>
          <a:xfrm>
            <a:off x="1295400" y="8874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36871"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11</a:t>
            </a:r>
            <a:endParaRPr lang="ar-IQ" sz="1100"/>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2" descr="I:\DSC_0626.jpg"/>
          <p:cNvPicPr>
            <a:picLocks noChangeAspect="1" noChangeArrowheads="1"/>
          </p:cNvPicPr>
          <p:nvPr/>
        </p:nvPicPr>
        <p:blipFill>
          <a:blip r:embed="rId2"/>
          <a:srcRect/>
          <a:stretch>
            <a:fillRect/>
          </a:stretch>
        </p:blipFill>
        <p:spPr bwMode="auto">
          <a:xfrm>
            <a:off x="0" y="1281113"/>
            <a:ext cx="5486400" cy="6308725"/>
          </a:xfrm>
          <a:prstGeom prst="rect">
            <a:avLst/>
          </a:prstGeom>
          <a:noFill/>
          <a:ln w="9525">
            <a:noFill/>
            <a:miter lim="800000"/>
            <a:headEnd/>
            <a:tailEnd/>
          </a:ln>
        </p:spPr>
      </p:pic>
      <p:sp>
        <p:nvSpPr>
          <p:cNvPr id="6" name="Rectangle 1"/>
          <p:cNvSpPr>
            <a:spLocks noChangeArrowheads="1"/>
          </p:cNvSpPr>
          <p:nvPr/>
        </p:nvSpPr>
        <p:spPr bwMode="auto">
          <a:xfrm>
            <a:off x="1295400" y="670719"/>
            <a:ext cx="3151775" cy="369332"/>
          </a:xfrm>
          <a:prstGeom prst="rect">
            <a:avLst/>
          </a:prstGeom>
          <a:noFill/>
          <a:ln w="9525">
            <a:noFill/>
            <a:miter lim="800000"/>
            <a:headEnd/>
            <a:tailEnd/>
          </a:ln>
          <a:effectLst/>
        </p:spPr>
        <p:txBody>
          <a:bodyPr anchor="ctr">
            <a:spAutoFit/>
          </a:bodyPr>
          <a:lstStyle/>
          <a:p>
            <a:pPr algn="ctr" rtl="0">
              <a:defRPr/>
            </a:pPr>
            <a:r>
              <a:rPr lang="fr-FR" dirty="0"/>
              <a:t>Faculté de médecine</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8975" y="549653"/>
            <a:ext cx="3962400" cy="338554"/>
          </a:xfrm>
          <a:prstGeom prst="rect">
            <a:avLst/>
          </a:prstGeom>
          <a:noFill/>
          <a:ln w="9525">
            <a:noFill/>
            <a:miter lim="800000"/>
            <a:headEnd/>
            <a:tailEnd/>
          </a:ln>
          <a:effectLst/>
        </p:spPr>
        <p:txBody>
          <a:bodyPr anchor="ctr">
            <a:spAutoFit/>
          </a:bodyPr>
          <a:lstStyle/>
          <a:p>
            <a:pPr algn="ctr">
              <a:defRPr/>
            </a:pPr>
            <a:r>
              <a:rPr lang="fr-FR" sz="1600" dirty="0"/>
              <a:t>Faculté d'éducation Sciences humaines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8914" name="مستطيل 3"/>
          <p:cNvSpPr>
            <a:spLocks noChangeArrowheads="1"/>
          </p:cNvSpPr>
          <p:nvPr/>
        </p:nvSpPr>
        <p:spPr bwMode="auto">
          <a:xfrm>
            <a:off x="590550" y="1052513"/>
            <a:ext cx="4267200" cy="861774"/>
          </a:xfrm>
          <a:prstGeom prst="rect">
            <a:avLst/>
          </a:prstGeom>
          <a:noFill/>
          <a:ln w="9525">
            <a:noFill/>
            <a:miter lim="800000"/>
            <a:headEnd/>
            <a:tailEnd/>
          </a:ln>
        </p:spPr>
        <p:txBody>
          <a:bodyPr>
            <a:spAutoFit/>
          </a:bodyPr>
          <a:lstStyle/>
          <a:p>
            <a:pPr algn="just" rtl="0"/>
            <a:r>
              <a:rPr lang="fr-FR" sz="1000" dirty="0"/>
              <a:t>La Faculté a été créée en 1993. Elle vise à qualifier le personnel académique dans divers domaines. La Faculté offre un B.A., M.A. et un doctorat         La Faculté fournit à la société des spécialistes visant à établir les bases éducatives des générations futures. Leur contribution est vitale dans le développement de la nation.</a:t>
            </a:r>
            <a:endParaRPr lang="en-US" sz="1000" dirty="0"/>
          </a:p>
        </p:txBody>
      </p:sp>
      <p:sp>
        <p:nvSpPr>
          <p:cNvPr id="38915" name="Rectangle 2"/>
          <p:cNvSpPr>
            <a:spLocks noChangeArrowheads="1"/>
          </p:cNvSpPr>
          <p:nvPr/>
        </p:nvSpPr>
        <p:spPr bwMode="auto">
          <a:xfrm>
            <a:off x="533400" y="1814126"/>
            <a:ext cx="3043238" cy="276999"/>
          </a:xfrm>
          <a:prstGeom prst="rect">
            <a:avLst/>
          </a:prstGeom>
          <a:noFill/>
          <a:ln w="9525">
            <a:noFill/>
            <a:miter lim="800000"/>
            <a:headEnd/>
            <a:tailEnd/>
          </a:ln>
        </p:spPr>
        <p:txBody>
          <a:bodyPr anchor="ctr">
            <a:spAutoFit/>
          </a:bodyPr>
          <a:lstStyle/>
          <a:p>
            <a:pPr algn="l"/>
            <a:r>
              <a:rPr lang="fr-FR" sz="1200" dirty="0"/>
              <a:t>Départements de la Faculté</a:t>
            </a:r>
            <a:endParaRPr lang="en-US" sz="1200" b="1" dirty="0">
              <a:solidFill>
                <a:schemeClr val="tx2"/>
              </a:solidFill>
              <a:cs typeface="Times New Roman" pitchFamily="18" charset="0"/>
            </a:endParaRPr>
          </a:p>
        </p:txBody>
      </p:sp>
      <p:sp>
        <p:nvSpPr>
          <p:cNvPr id="38916" name="Rectangle 3"/>
          <p:cNvSpPr>
            <a:spLocks noChangeArrowheads="1"/>
          </p:cNvSpPr>
          <p:nvPr/>
        </p:nvSpPr>
        <p:spPr bwMode="auto">
          <a:xfrm>
            <a:off x="533400" y="2272527"/>
            <a:ext cx="3886200" cy="553998"/>
          </a:xfrm>
          <a:prstGeom prst="rect">
            <a:avLst/>
          </a:prstGeom>
          <a:noFill/>
          <a:ln w="9525">
            <a:noFill/>
            <a:miter lim="800000"/>
            <a:headEnd/>
            <a:tailEnd/>
          </a:ln>
        </p:spPr>
        <p:txBody>
          <a:bodyPr anchor="ctr">
            <a:spAutoFit/>
          </a:bodyPr>
          <a:lstStyle/>
          <a:p>
            <a:pPr indent="90488" algn="l" rtl="0">
              <a:buFont typeface="Arial" charset="0"/>
              <a:buChar char="•"/>
            </a:pPr>
            <a:r>
              <a:rPr lang="fr-FR" sz="1000" dirty="0"/>
              <a:t>Département de langue arabe Département de langue anglaise Département d'Histoire Département de géographie Département de l'éducation et des sciences psychologiques</a:t>
            </a:r>
            <a:endParaRPr lang="en-US" sz="1000" dirty="0"/>
          </a:p>
        </p:txBody>
      </p:sp>
      <p:sp>
        <p:nvSpPr>
          <p:cNvPr id="38917" name="TextBox 6"/>
          <p:cNvSpPr txBox="1">
            <a:spLocks noChangeArrowheads="1"/>
          </p:cNvSpPr>
          <p:nvPr/>
        </p:nvSpPr>
        <p:spPr bwMode="auto">
          <a:xfrm>
            <a:off x="1066800" y="4405313"/>
            <a:ext cx="2971800" cy="457200"/>
          </a:xfrm>
          <a:prstGeom prst="rect">
            <a:avLst/>
          </a:prstGeom>
          <a:noFill/>
          <a:ln w="9525">
            <a:noFill/>
            <a:miter lim="800000"/>
            <a:headEnd/>
            <a:tailEnd/>
          </a:ln>
        </p:spPr>
        <p:txBody>
          <a:bodyPr>
            <a:spAutoFit/>
          </a:bodyPr>
          <a:lstStyle/>
          <a:p>
            <a:pPr algn="l" rtl="0"/>
            <a:r>
              <a:rPr lang="en-US" sz="1200" b="1">
                <a:solidFill>
                  <a:schemeClr val="tx2"/>
                </a:solidFill>
              </a:rPr>
              <a:t>Email: </a:t>
            </a:r>
            <a:r>
              <a:rPr lang="en-US" sz="1200">
                <a:hlinkClick r:id="rId2"/>
              </a:rPr>
              <a:t>edusafyadden@uobabylon.edu.iq</a:t>
            </a:r>
            <a:endParaRPr lang="en-US" sz="1200"/>
          </a:p>
          <a:p>
            <a:pPr algn="l" rtl="0"/>
            <a:endParaRPr lang="ar-IQ" sz="1200"/>
          </a:p>
        </p:txBody>
      </p:sp>
      <p:sp>
        <p:nvSpPr>
          <p:cNvPr id="38918" name="TextBox 7"/>
          <p:cNvSpPr txBox="1">
            <a:spLocks noChangeArrowheads="1"/>
          </p:cNvSpPr>
          <p:nvPr/>
        </p:nvSpPr>
        <p:spPr bwMode="auto">
          <a:xfrm>
            <a:off x="533400" y="3033713"/>
            <a:ext cx="4362450" cy="276999"/>
          </a:xfrm>
          <a:prstGeom prst="rect">
            <a:avLst/>
          </a:prstGeom>
          <a:noFill/>
          <a:ln w="9525">
            <a:noFill/>
            <a:miter lim="800000"/>
            <a:headEnd/>
            <a:tailEnd/>
          </a:ln>
        </p:spPr>
        <p:txBody>
          <a:bodyPr>
            <a:spAutoFit/>
          </a:bodyPr>
          <a:lstStyle/>
          <a:p>
            <a:pPr algn="l" rtl="0"/>
            <a:r>
              <a:rPr lang="fr-FR" sz="1200" dirty="0"/>
              <a:t>Nombre d'enseignants: 153 membres</a:t>
            </a:r>
            <a:r>
              <a:rPr lang="en-US" sz="1200" dirty="0" smtClean="0"/>
              <a:t>.</a:t>
            </a:r>
            <a:endParaRPr lang="ar-IQ" sz="1200" dirty="0"/>
          </a:p>
        </p:txBody>
      </p:sp>
      <p:sp>
        <p:nvSpPr>
          <p:cNvPr id="38919" name="TextBox 8"/>
          <p:cNvSpPr txBox="1">
            <a:spLocks noChangeArrowheads="1"/>
          </p:cNvSpPr>
          <p:nvPr/>
        </p:nvSpPr>
        <p:spPr bwMode="auto">
          <a:xfrm>
            <a:off x="609600" y="3414713"/>
            <a:ext cx="4343400" cy="600164"/>
          </a:xfrm>
          <a:prstGeom prst="rect">
            <a:avLst/>
          </a:prstGeom>
          <a:noFill/>
          <a:ln w="9525">
            <a:noFill/>
            <a:miter lim="800000"/>
            <a:headEnd/>
            <a:tailEnd/>
          </a:ln>
        </p:spPr>
        <p:txBody>
          <a:bodyPr>
            <a:spAutoFit/>
          </a:bodyPr>
          <a:lstStyle/>
          <a:p>
            <a:pPr algn="just" rtl="0"/>
            <a:r>
              <a:rPr lang="fr-FR" sz="1100" dirty="0"/>
              <a:t>Nombre d'étudiants: 2480 à des études du matin dans tous les départements. Nombre d'étudiants: 1257 à des études du soir dans tous les départements</a:t>
            </a:r>
            <a:r>
              <a:rPr lang="en-US" sz="1000" dirty="0" smtClean="0"/>
              <a:t>. </a:t>
            </a:r>
            <a:endParaRPr lang="en-US" sz="1000" dirty="0"/>
          </a:p>
        </p:txBody>
      </p:sp>
      <p:sp>
        <p:nvSpPr>
          <p:cNvPr id="10" name="Freeform 9"/>
          <p:cNvSpPr/>
          <p:nvPr/>
        </p:nvSpPr>
        <p:spPr>
          <a:xfrm>
            <a:off x="1066800" y="900113"/>
            <a:ext cx="3352800" cy="12065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38921"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12</a:t>
            </a:r>
            <a:endParaRPr lang="ar-IQ" sz="1100"/>
          </a:p>
        </p:txBody>
      </p:sp>
      <p:sp>
        <p:nvSpPr>
          <p:cNvPr id="3" name="Rectangle 1"/>
          <p:cNvSpPr>
            <a:spLocks noChangeArrowheads="1"/>
          </p:cNvSpPr>
          <p:nvPr/>
        </p:nvSpPr>
        <p:spPr bwMode="auto">
          <a:xfrm>
            <a:off x="0" y="0"/>
            <a:ext cx="548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itchFamily="34" charset="-128"/>
                <a:cs typeface="Arial" pitchFamily="34" charset="0"/>
              </a:rPr>
              <a:t>D</a:t>
            </a:r>
            <a:r>
              <a:rPr kumimoji="0" lang="fr-FR" sz="1000" b="0" i="0" u="none" strike="noStrike" cap="none" normalizeH="0" baseline="0" smtClean="0">
                <a:ln>
                  <a:noFill/>
                </a:ln>
                <a:solidFill>
                  <a:schemeClr val="tx1"/>
                </a:solidFill>
                <a:effectLst/>
                <a:latin typeface="Arial"/>
                <a:cs typeface="Arial" pitchFamily="34" charset="0"/>
              </a:rPr>
              <a:t>é</a:t>
            </a:r>
            <a:r>
              <a:rPr kumimoji="0" lang="fr-FR" sz="1000" b="0" i="0" u="none" strike="noStrike" cap="none" normalizeH="0" baseline="0" smtClean="0">
                <a:ln>
                  <a:noFill/>
                </a:ln>
                <a:solidFill>
                  <a:schemeClr val="tx1"/>
                </a:solidFill>
                <a:effectLst/>
                <a:latin typeface="Arial Unicode MS" pitchFamily="34" charset="-128"/>
                <a:cs typeface="Arial" pitchFamily="34" charset="0"/>
              </a:rPr>
              <a:t>partements de la Facult</a:t>
            </a:r>
            <a:r>
              <a:rPr kumimoji="0" lang="fr-FR" sz="1000" b="0" i="0" u="none" strike="noStrike" cap="none" normalizeH="0" baseline="0" smtClean="0">
                <a:ln>
                  <a:noFill/>
                </a:ln>
                <a:solidFill>
                  <a:schemeClr val="tx1"/>
                </a:solidFill>
                <a:effectLst/>
                <a:latin typeface="Arial"/>
                <a:cs typeface="Arial" pitchFamily="34" charset="0"/>
              </a:rPr>
              <a:t>é</a:t>
            </a:r>
            <a:r>
              <a:rPr kumimoji="0" lang="fr-FR" sz="500" b="0" i="0" u="none" strike="noStrike" cap="none" normalizeH="0" baseline="0" smtClean="0">
                <a:ln>
                  <a:noFill/>
                </a:ln>
                <a:solidFill>
                  <a:schemeClr val="tx1"/>
                </a:solidFill>
                <a:effectLst/>
                <a:latin typeface="Arial" pitchFamily="34" charset="0"/>
                <a:cs typeface="Arial" pitchFamily="34" charset="0"/>
              </a:rPr>
              <a:t> </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descr="F:\My Work\My Work\Untitled-1.gif"/>
          <p:cNvPicPr>
            <a:picLocks noChangeAspect="1" noChangeArrowheads="1"/>
          </p:cNvPicPr>
          <p:nvPr/>
        </p:nvPicPr>
        <p:blipFill>
          <a:blip r:embed="rId2"/>
          <a:srcRect/>
          <a:stretch>
            <a:fillRect/>
          </a:stretch>
        </p:blipFill>
        <p:spPr bwMode="auto">
          <a:xfrm>
            <a:off x="228600" y="1814513"/>
            <a:ext cx="4756150" cy="39624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اداب\DSC00237.JPG"/>
          <p:cNvPicPr>
            <a:picLocks noChangeAspect="1" noChangeArrowheads="1"/>
          </p:cNvPicPr>
          <p:nvPr/>
        </p:nvPicPr>
        <p:blipFill>
          <a:blip r:embed="rId2" cstate="print"/>
          <a:srcRect/>
          <a:stretch>
            <a:fillRect/>
          </a:stretch>
        </p:blipFill>
        <p:spPr bwMode="auto">
          <a:xfrm>
            <a:off x="540491" y="1760359"/>
            <a:ext cx="4322126" cy="4762021"/>
          </a:xfrm>
          <a:prstGeom prst="rect">
            <a:avLst/>
          </a:prstGeom>
          <a:ln>
            <a:noFill/>
          </a:ln>
          <a:effectLst>
            <a:softEdge rad="112500"/>
          </a:effectLst>
        </p:spPr>
      </p:pic>
      <p:sp>
        <p:nvSpPr>
          <p:cNvPr id="2" name="Rectangle 1"/>
          <p:cNvSpPr>
            <a:spLocks noChangeArrowheads="1"/>
          </p:cNvSpPr>
          <p:nvPr/>
        </p:nvSpPr>
        <p:spPr bwMode="auto">
          <a:xfrm>
            <a:off x="688975" y="854453"/>
            <a:ext cx="3962400" cy="338554"/>
          </a:xfrm>
          <a:prstGeom prst="rect">
            <a:avLst/>
          </a:prstGeom>
          <a:noFill/>
          <a:ln w="9525">
            <a:noFill/>
            <a:miter lim="800000"/>
            <a:headEnd/>
            <a:tailEnd/>
          </a:ln>
          <a:effectLst/>
        </p:spPr>
        <p:txBody>
          <a:bodyPr anchor="ctr">
            <a:spAutoFit/>
          </a:bodyPr>
          <a:lstStyle/>
          <a:p>
            <a:pPr algn="ctr">
              <a:defRPr/>
            </a:pPr>
            <a:r>
              <a:rPr lang="fr-FR" sz="1600" dirty="0"/>
              <a:t>Faculté d'éducation Sciences humaines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10" name="Freeform 9"/>
          <p:cNvSpPr/>
          <p:nvPr/>
        </p:nvSpPr>
        <p:spPr>
          <a:xfrm>
            <a:off x="1066800" y="1357313"/>
            <a:ext cx="3352800" cy="12065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Tree>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62000" y="560765"/>
            <a:ext cx="3886200" cy="338554"/>
          </a:xfrm>
          <a:prstGeom prst="rect">
            <a:avLst/>
          </a:prstGeom>
          <a:noFill/>
          <a:ln w="9525">
            <a:noFill/>
            <a:miter lim="800000"/>
            <a:headEnd/>
            <a:tailEnd/>
          </a:ln>
          <a:effectLst/>
        </p:spPr>
        <p:txBody>
          <a:bodyPr anchor="ctr">
            <a:spAutoFit/>
          </a:bodyPr>
          <a:lstStyle/>
          <a:p>
            <a:pPr algn="ctr">
              <a:defRPr/>
            </a:pPr>
            <a:r>
              <a:rPr lang="fr-FR" sz="1600" dirty="0"/>
              <a:t>Faculté d'éducation des sciences pures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40962" name="Rectangle 2"/>
          <p:cNvSpPr>
            <a:spLocks noChangeArrowheads="1"/>
          </p:cNvSpPr>
          <p:nvPr/>
        </p:nvSpPr>
        <p:spPr bwMode="auto">
          <a:xfrm>
            <a:off x="590550" y="478751"/>
            <a:ext cx="4224338" cy="3323987"/>
          </a:xfrm>
          <a:prstGeom prst="rect">
            <a:avLst/>
          </a:prstGeom>
          <a:noFill/>
          <a:ln w="9525">
            <a:noFill/>
            <a:miter lim="800000"/>
            <a:headEnd/>
            <a:tailEnd/>
          </a:ln>
        </p:spPr>
        <p:txBody>
          <a:bodyPr anchor="ctr">
            <a:spAutoFit/>
          </a:bodyPr>
          <a:lstStyle/>
          <a:p>
            <a:pPr algn="justLow" rtl="0"/>
            <a:r>
              <a:rPr lang="en-US" sz="1000" dirty="0">
                <a:cs typeface="Times New Roman" pitchFamily="18" charset="0"/>
              </a:rPr>
              <a:t>The Faculty of Education of Pure Sciences has founded in 1994. </a:t>
            </a:r>
          </a:p>
          <a:p>
            <a:pPr algn="justLow" rtl="0"/>
            <a:r>
              <a:rPr lang="en-GB" sz="1000" dirty="0"/>
              <a:t>Our high quality programmes and innovative teaching methods prepare and train the very best professionals. </a:t>
            </a:r>
          </a:p>
          <a:p>
            <a:pPr algn="justLow" rtl="0"/>
            <a:r>
              <a:rPr lang="en-GB" sz="1000" dirty="0"/>
              <a:t>The faculty is highly research motivated. The Institute’s acclaimed research has a common thread: our belief that science should be centred around its impact on people.</a:t>
            </a:r>
            <a:endParaRPr lang="en-GB" sz="1000" dirty="0">
              <a:cs typeface="Times New Roman" pitchFamily="18" charset="0"/>
            </a:endParaRPr>
          </a:p>
          <a:p>
            <a:pPr algn="justLow" rtl="0"/>
            <a:r>
              <a:rPr lang="fr-FR" sz="1000" dirty="0"/>
              <a:t>La Faculté d'éducation des sciences pures a été fondée en 1994. Nos programmes de haute qualité et nos méthodes d'enseignement innovantes préparent et forment les meilleurs professionnels. La faculté est très motivée par la recherche. La recherche acclamée de l'Institut a un dénominateur commun: notre conviction que la science devrait être centrée sur son impact sur les gens.  Il offre des études de premier cycle et de troisième cycle. Le baccalauréat décerné après quatre années académiques de programme d'études à temps plein. Le master (cours et recherche) décerné après deux années académiques (au moins) de programme d'études à temps plein.</a:t>
            </a:r>
            <a:endParaRPr lang="en-US" sz="1000" dirty="0">
              <a:cs typeface="Times New Roman" pitchFamily="18" charset="0"/>
            </a:endParaRPr>
          </a:p>
          <a:p>
            <a:pPr algn="justLow" rtl="0"/>
            <a:r>
              <a:rPr lang="en-US" sz="1000" dirty="0">
                <a:cs typeface="Times New Roman" pitchFamily="18" charset="0"/>
              </a:rPr>
              <a:t> It offers undergraduate and postgraduate studies. The bachelors degree awarded after four academic years of full-time study program. The master degree (courses and research) awarded after two academic years (at least) of full-time study program. </a:t>
            </a:r>
          </a:p>
          <a:p>
            <a:pPr algn="justLow" rtl="0"/>
            <a:endParaRPr lang="en-US" sz="1000" dirty="0">
              <a:cs typeface="Times New Roman" pitchFamily="18" charset="0"/>
            </a:endParaRPr>
          </a:p>
        </p:txBody>
      </p:sp>
      <p:sp>
        <p:nvSpPr>
          <p:cNvPr id="40963" name="TextBox 3"/>
          <p:cNvSpPr txBox="1">
            <a:spLocks noChangeArrowheads="1"/>
          </p:cNvSpPr>
          <p:nvPr/>
        </p:nvSpPr>
        <p:spPr bwMode="auto">
          <a:xfrm>
            <a:off x="590550" y="2932113"/>
            <a:ext cx="4000500" cy="1016000"/>
          </a:xfrm>
          <a:prstGeom prst="rect">
            <a:avLst/>
          </a:prstGeom>
          <a:noFill/>
          <a:ln w="9525">
            <a:noFill/>
            <a:miter lim="800000"/>
            <a:headEnd/>
            <a:tailEnd/>
          </a:ln>
        </p:spPr>
        <p:txBody>
          <a:bodyPr>
            <a:spAutoFit/>
          </a:bodyPr>
          <a:lstStyle/>
          <a:p>
            <a:pPr algn="l" rtl="0"/>
            <a:r>
              <a:rPr lang="en-US" sz="1200" b="1" dirty="0">
                <a:solidFill>
                  <a:schemeClr val="tx2"/>
                </a:solidFill>
                <a:cs typeface="Times New Roman" pitchFamily="18" charset="0"/>
              </a:rPr>
              <a:t>Departments  of the Faculty :</a:t>
            </a:r>
          </a:p>
          <a:p>
            <a:pPr algn="l" rtl="0">
              <a:buFont typeface="Arial" charset="0"/>
              <a:buChar char="•"/>
            </a:pPr>
            <a:r>
              <a:rPr lang="en-US" sz="1000" dirty="0">
                <a:cs typeface="Times New Roman" pitchFamily="18" charset="0"/>
              </a:rPr>
              <a:t>Department of Mathematics</a:t>
            </a:r>
            <a:endParaRPr lang="ar-IQ" sz="1000" dirty="0">
              <a:cs typeface="Times New Roman" pitchFamily="18" charset="0"/>
            </a:endParaRPr>
          </a:p>
          <a:p>
            <a:pPr algn="l" rtl="0">
              <a:buFont typeface="Arial" charset="0"/>
              <a:buChar char="•"/>
            </a:pPr>
            <a:r>
              <a:rPr lang="en-US" sz="1000" dirty="0">
                <a:cs typeface="Times New Roman" pitchFamily="18" charset="0"/>
              </a:rPr>
              <a:t>Department of Physics</a:t>
            </a:r>
            <a:endParaRPr lang="en-US" sz="1000" dirty="0"/>
          </a:p>
          <a:p>
            <a:pPr algn="l" rtl="0"/>
            <a:r>
              <a:rPr lang="en-US" sz="1400" dirty="0"/>
              <a:t> </a:t>
            </a:r>
          </a:p>
          <a:p>
            <a:pPr algn="l" rtl="0"/>
            <a:endParaRPr lang="ar-IQ" sz="1400" dirty="0"/>
          </a:p>
        </p:txBody>
      </p:sp>
      <p:sp>
        <p:nvSpPr>
          <p:cNvPr id="40964" name="TextBox 5"/>
          <p:cNvSpPr txBox="1">
            <a:spLocks noChangeArrowheads="1"/>
          </p:cNvSpPr>
          <p:nvPr/>
        </p:nvSpPr>
        <p:spPr bwMode="auto">
          <a:xfrm>
            <a:off x="1371600" y="4710113"/>
            <a:ext cx="2800350"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eduibhayan@uobabylon.edu.iq</a:t>
            </a:r>
            <a:endParaRPr lang="ar-IQ" sz="1200"/>
          </a:p>
        </p:txBody>
      </p:sp>
      <p:sp>
        <p:nvSpPr>
          <p:cNvPr id="40965" name="TextBox 6"/>
          <p:cNvSpPr txBox="1">
            <a:spLocks noChangeArrowheads="1"/>
          </p:cNvSpPr>
          <p:nvPr/>
        </p:nvSpPr>
        <p:spPr bwMode="auto">
          <a:xfrm>
            <a:off x="590550" y="3443288"/>
            <a:ext cx="4357688"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a:t>
            </a:r>
            <a:r>
              <a:rPr lang="en-US" sz="1200">
                <a:solidFill>
                  <a:schemeClr val="tx2"/>
                </a:solidFill>
              </a:rPr>
              <a:t> </a:t>
            </a:r>
            <a:r>
              <a:rPr lang="en-US" sz="1200"/>
              <a:t>67 members.</a:t>
            </a:r>
            <a:endParaRPr lang="ar-IQ" sz="1200"/>
          </a:p>
        </p:txBody>
      </p:sp>
      <p:sp>
        <p:nvSpPr>
          <p:cNvPr id="40966" name="TextBox 7"/>
          <p:cNvSpPr txBox="1">
            <a:spLocks noChangeArrowheads="1"/>
          </p:cNvSpPr>
          <p:nvPr/>
        </p:nvSpPr>
        <p:spPr bwMode="auto">
          <a:xfrm>
            <a:off x="590550" y="3643313"/>
            <a:ext cx="4114800" cy="430212"/>
          </a:xfrm>
          <a:prstGeom prst="rect">
            <a:avLst/>
          </a:prstGeom>
          <a:noFill/>
          <a:ln w="9525">
            <a:noFill/>
            <a:miter lim="800000"/>
            <a:headEnd/>
            <a:tailEnd/>
          </a:ln>
        </p:spPr>
        <p:txBody>
          <a:bodyPr>
            <a:spAutoFit/>
          </a:bodyPr>
          <a:lstStyle/>
          <a:p>
            <a:pPr algn="just" rtl="0"/>
            <a:r>
              <a:rPr lang="en-US" sz="1100" b="1">
                <a:solidFill>
                  <a:schemeClr val="tx2"/>
                </a:solidFill>
              </a:rPr>
              <a:t>Number of students:</a:t>
            </a:r>
            <a:r>
              <a:rPr lang="en-US" sz="1000" b="1">
                <a:solidFill>
                  <a:schemeClr val="tx2"/>
                </a:solidFill>
              </a:rPr>
              <a:t> </a:t>
            </a:r>
            <a:r>
              <a:rPr lang="en-US" sz="1000"/>
              <a:t>719 at morning studies in both departments. </a:t>
            </a:r>
          </a:p>
          <a:p>
            <a:pPr algn="just" rtl="0"/>
            <a:r>
              <a:rPr lang="en-US" sz="1100" b="1">
                <a:solidFill>
                  <a:schemeClr val="tx2"/>
                </a:solidFill>
              </a:rPr>
              <a:t>Number of students: </a:t>
            </a:r>
            <a:r>
              <a:rPr lang="en-US" sz="1000">
                <a:solidFill>
                  <a:schemeClr val="tx2"/>
                </a:solidFill>
              </a:rPr>
              <a:t> </a:t>
            </a:r>
            <a:r>
              <a:rPr lang="en-US" sz="1000"/>
              <a:t>4 at evening studies in both departments. </a:t>
            </a:r>
          </a:p>
        </p:txBody>
      </p:sp>
      <p:sp>
        <p:nvSpPr>
          <p:cNvPr id="9" name="Freeform 8"/>
          <p:cNvSpPr/>
          <p:nvPr/>
        </p:nvSpPr>
        <p:spPr>
          <a:xfrm>
            <a:off x="1066800" y="976313"/>
            <a:ext cx="3352800" cy="187325"/>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40968"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13</a:t>
            </a:r>
            <a:endParaRPr lang="ar-IQ" sz="110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I:\DSC_0778.jpg"/>
          <p:cNvPicPr>
            <a:picLocks noChangeAspect="1" noChangeArrowheads="1"/>
          </p:cNvPicPr>
          <p:nvPr/>
        </p:nvPicPr>
        <p:blipFill>
          <a:blip r:embed="rId2"/>
          <a:srcRect/>
          <a:stretch>
            <a:fillRect/>
          </a:stretch>
        </p:blipFill>
        <p:spPr bwMode="auto">
          <a:xfrm>
            <a:off x="0" y="1355725"/>
            <a:ext cx="5486400" cy="6234113"/>
          </a:xfrm>
          <a:prstGeom prst="rect">
            <a:avLst/>
          </a:prstGeom>
          <a:noFill/>
          <a:ln w="9525">
            <a:noFill/>
            <a:miter lim="800000"/>
            <a:headEnd/>
            <a:tailEnd/>
          </a:ln>
        </p:spPr>
      </p:pic>
      <p:sp>
        <p:nvSpPr>
          <p:cNvPr id="6" name="Rectangle 1"/>
          <p:cNvSpPr>
            <a:spLocks noChangeArrowheads="1"/>
          </p:cNvSpPr>
          <p:nvPr/>
        </p:nvSpPr>
        <p:spPr bwMode="auto">
          <a:xfrm>
            <a:off x="762000" y="713165"/>
            <a:ext cx="3886200" cy="338554"/>
          </a:xfrm>
          <a:prstGeom prst="rect">
            <a:avLst/>
          </a:prstGeom>
          <a:noFill/>
          <a:ln w="9525">
            <a:noFill/>
            <a:miter lim="800000"/>
            <a:headEnd/>
            <a:tailEnd/>
          </a:ln>
          <a:effectLst/>
        </p:spPr>
        <p:txBody>
          <a:bodyPr anchor="ctr">
            <a:spAutoFit/>
          </a:bodyPr>
          <a:lstStyle/>
          <a:p>
            <a:pPr algn="ctr">
              <a:defRPr/>
            </a:pPr>
            <a:r>
              <a:rPr lang="fr-FR" sz="1600" dirty="0"/>
              <a:t>Faculté d'éducation des sciences pures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ransition spd="med">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33400" y="1281113"/>
            <a:ext cx="4248150" cy="3785652"/>
          </a:xfrm>
          <a:prstGeom prst="rect">
            <a:avLst/>
          </a:prstGeom>
          <a:noFill/>
          <a:ln w="9525">
            <a:noFill/>
            <a:miter lim="800000"/>
            <a:headEnd/>
            <a:tailEnd/>
          </a:ln>
        </p:spPr>
        <p:txBody>
          <a:bodyPr>
            <a:spAutoFit/>
          </a:bodyPr>
          <a:lstStyle/>
          <a:p>
            <a:pPr algn="just" rtl="0">
              <a:defRPr/>
            </a:pPr>
            <a:endParaRPr lang="en-US" sz="1000" dirty="0">
              <a:cs typeface="+mn-cs"/>
            </a:endParaRPr>
          </a:p>
          <a:p>
            <a:pPr algn="just" rtl="0">
              <a:defRPr/>
            </a:pPr>
            <a:endParaRPr lang="en-US" sz="1000" dirty="0">
              <a:cs typeface="+mn-cs"/>
            </a:endParaRPr>
          </a:p>
          <a:p>
            <a:pPr algn="just" rtl="0">
              <a:defRPr/>
            </a:pPr>
            <a:endParaRPr lang="en-US" sz="1000" dirty="0">
              <a:cs typeface="+mn-cs"/>
            </a:endParaRPr>
          </a:p>
          <a:p>
            <a:pPr algn="just" rtl="0">
              <a:defRPr/>
            </a:pPr>
            <a:endParaRPr lang="en-US" sz="1000" dirty="0">
              <a:cs typeface="+mn-cs"/>
            </a:endParaRPr>
          </a:p>
          <a:p>
            <a:pPr algn="just" rtl="0">
              <a:defRPr/>
            </a:pPr>
            <a:endParaRPr lang="en-US" sz="1000" dirty="0">
              <a:cs typeface="+mn-cs"/>
            </a:endParaRPr>
          </a:p>
          <a:p>
            <a:pPr algn="just" rtl="0">
              <a:defRPr/>
            </a:pPr>
            <a:endParaRPr lang="en-US" sz="1000" dirty="0">
              <a:cs typeface="+mn-cs"/>
            </a:endParaRPr>
          </a:p>
          <a:p>
            <a:pPr algn="just" rtl="0">
              <a:defRPr/>
            </a:pPr>
            <a:endParaRPr lang="en-US" sz="1000" dirty="0">
              <a:cs typeface="+mn-cs"/>
            </a:endParaRPr>
          </a:p>
          <a:p>
            <a:pPr algn="just" rtl="0">
              <a:defRPr/>
            </a:pPr>
            <a:r>
              <a:rPr lang="fr-FR" sz="1000" dirty="0"/>
              <a:t>La Faculté a été créée en 1993. Aider les gens à réaliser leur plein potentiel est l'un des aspects les plus satisfaisants d'un entraîneur sportif. En plus d'améliorer la performance d'un athlète, il présente également d'énormes avantages pour le développement des jeunes et les valeurs sociales. Grâce à une interaction régulière, ce cours vous donnera un aperçu de l'impact puissant que le coaching peut avoir sur les personnes de toutes capacités physiques. En plus de comprendre les attributs psychologiques et physiologiques d'un athlète, vous acquerrez le leadership, la communication et les compétences de réflexion nécessaires pour cette profession en pleine croissance.  Il vise à qualifier le personnel enseignant et à former les athlètes sur la dernière méthode scientifique de l'éducation physique. Le diplômé servira dans les établissements d'enseignement et les clubs sportifs. Ce personnel compétent construira une nouvelle génération d'athlétisme équipé de connaissances et formé selon les techniques modernes basées sur l'utilisation des dernières technologies et programmes informatiques.</a:t>
            </a:r>
            <a:endParaRPr lang="en-GB" sz="1000" dirty="0">
              <a:cs typeface="+mn-cs"/>
            </a:endParaRPr>
          </a:p>
        </p:txBody>
      </p:sp>
      <p:sp>
        <p:nvSpPr>
          <p:cNvPr id="3" name="Rectangle 9"/>
          <p:cNvSpPr>
            <a:spLocks noChangeArrowheads="1"/>
          </p:cNvSpPr>
          <p:nvPr/>
        </p:nvSpPr>
        <p:spPr bwMode="auto">
          <a:xfrm>
            <a:off x="1098487" y="636965"/>
            <a:ext cx="2831224" cy="338554"/>
          </a:xfrm>
          <a:prstGeom prst="rect">
            <a:avLst/>
          </a:prstGeom>
          <a:noFill/>
          <a:ln w="9525">
            <a:noFill/>
            <a:miter lim="800000"/>
            <a:headEnd/>
            <a:tailEnd/>
          </a:ln>
        </p:spPr>
        <p:txBody>
          <a:bodyPr wrap="none">
            <a:spAutoFit/>
          </a:bodyPr>
          <a:lstStyle/>
          <a:p>
            <a:pPr algn="l" rtl="0">
              <a:defRPr/>
            </a:pPr>
            <a:r>
              <a:rPr lang="fr-FR" sz="1600" dirty="0"/>
              <a:t>Faculté d'éducation physique</a:t>
            </a:r>
            <a:endParaRPr lang="en-GB"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43011" name="TextBox 4"/>
          <p:cNvSpPr txBox="1">
            <a:spLocks noChangeArrowheads="1"/>
          </p:cNvSpPr>
          <p:nvPr/>
        </p:nvSpPr>
        <p:spPr bwMode="auto">
          <a:xfrm>
            <a:off x="1295400" y="5424488"/>
            <a:ext cx="2589213"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physedu@uobabylon.edu.iq</a:t>
            </a:r>
            <a:endParaRPr lang="ar-IQ" sz="1200"/>
          </a:p>
        </p:txBody>
      </p:sp>
      <p:sp>
        <p:nvSpPr>
          <p:cNvPr id="43012" name="TextBox 5"/>
          <p:cNvSpPr txBox="1">
            <a:spLocks noChangeArrowheads="1"/>
          </p:cNvSpPr>
          <p:nvPr/>
        </p:nvSpPr>
        <p:spPr bwMode="auto">
          <a:xfrm>
            <a:off x="442913" y="5167313"/>
            <a:ext cx="4357687"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 </a:t>
            </a:r>
            <a:r>
              <a:rPr lang="en-US" sz="1200"/>
              <a:t>64 members.</a:t>
            </a:r>
            <a:endParaRPr lang="ar-IQ" sz="1200"/>
          </a:p>
        </p:txBody>
      </p:sp>
      <p:sp>
        <p:nvSpPr>
          <p:cNvPr id="8" name="TextBox 7"/>
          <p:cNvSpPr txBox="1"/>
          <p:nvPr/>
        </p:nvSpPr>
        <p:spPr>
          <a:xfrm>
            <a:off x="228600" y="4633913"/>
            <a:ext cx="4248150" cy="400050"/>
          </a:xfrm>
          <a:prstGeom prst="rect">
            <a:avLst/>
          </a:prstGeom>
          <a:noFill/>
        </p:spPr>
        <p:txBody>
          <a:bodyPr rtlCol="1">
            <a:spAutoFit/>
          </a:bodyPr>
          <a:lstStyle/>
          <a:p>
            <a:pPr indent="266700" algn="just" rtl="0">
              <a:defRPr/>
            </a:pPr>
            <a:r>
              <a:rPr lang="en-US" sz="1000" dirty="0">
                <a:cs typeface="+mn-cs"/>
              </a:rPr>
              <a:t> . It offers undergraduate and postgraduate studies.  </a:t>
            </a:r>
          </a:p>
          <a:p>
            <a:pPr algn="just" rtl="0">
              <a:defRPr/>
            </a:pPr>
            <a:endParaRPr lang="ar-IQ" sz="1000" dirty="0">
              <a:cs typeface="+mn-cs"/>
            </a:endParaRPr>
          </a:p>
        </p:txBody>
      </p:sp>
      <p:sp>
        <p:nvSpPr>
          <p:cNvPr id="43014" name="TextBox 6"/>
          <p:cNvSpPr txBox="1">
            <a:spLocks noChangeArrowheads="1"/>
          </p:cNvSpPr>
          <p:nvPr/>
        </p:nvSpPr>
        <p:spPr bwMode="auto">
          <a:xfrm>
            <a:off x="457200" y="4862513"/>
            <a:ext cx="4038600" cy="430212"/>
          </a:xfrm>
          <a:prstGeom prst="rect">
            <a:avLst/>
          </a:prstGeom>
          <a:noFill/>
          <a:ln w="9525">
            <a:noFill/>
            <a:miter lim="800000"/>
            <a:headEnd/>
            <a:tailEnd/>
          </a:ln>
        </p:spPr>
        <p:txBody>
          <a:bodyPr>
            <a:spAutoFit/>
          </a:bodyPr>
          <a:lstStyle/>
          <a:p>
            <a:pPr algn="just" rtl="0"/>
            <a:r>
              <a:rPr lang="en-US" sz="1100" b="1">
                <a:solidFill>
                  <a:schemeClr val="tx2"/>
                </a:solidFill>
              </a:rPr>
              <a:t>Number of Students:</a:t>
            </a:r>
            <a:r>
              <a:rPr lang="en-US" sz="1000" b="1">
                <a:solidFill>
                  <a:schemeClr val="tx2"/>
                </a:solidFill>
              </a:rPr>
              <a:t> </a:t>
            </a:r>
            <a:r>
              <a:rPr lang="en-US" sz="1000"/>
              <a:t>585 at morning studies. </a:t>
            </a:r>
          </a:p>
          <a:p>
            <a:pPr algn="just" rtl="0"/>
            <a:r>
              <a:rPr lang="en-US" sz="1100" b="1">
                <a:solidFill>
                  <a:schemeClr val="tx2"/>
                </a:solidFill>
              </a:rPr>
              <a:t>Number of Students:</a:t>
            </a:r>
            <a:r>
              <a:rPr lang="en-US" sz="1000" b="1">
                <a:solidFill>
                  <a:schemeClr val="tx2"/>
                </a:solidFill>
              </a:rPr>
              <a:t> </a:t>
            </a:r>
            <a:r>
              <a:rPr lang="en-US" sz="1000"/>
              <a:t>9 at evening studies.</a:t>
            </a:r>
          </a:p>
        </p:txBody>
      </p:sp>
      <p:sp>
        <p:nvSpPr>
          <p:cNvPr id="9" name="Freeform 8"/>
          <p:cNvSpPr/>
          <p:nvPr/>
        </p:nvSpPr>
        <p:spPr>
          <a:xfrm>
            <a:off x="1200150" y="1004888"/>
            <a:ext cx="2914650" cy="123825"/>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a:solidFill>
              <a:srgbClr val="006600"/>
            </a:solidFill>
          </a:ln>
        </p:spPr>
        <p:style>
          <a:lnRef idx="1">
            <a:schemeClr val="accent2"/>
          </a:lnRef>
          <a:fillRef idx="0">
            <a:schemeClr val="accent2"/>
          </a:fillRef>
          <a:effectRef idx="0">
            <a:schemeClr val="accent2"/>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chemeClr val="tx2"/>
              </a:solidFill>
              <a:effectLst>
                <a:outerShdw blurRad="80000" dist="40000" dir="5040000" algn="tl">
                  <a:srgbClr val="000000">
                    <a:alpha val="30000"/>
                  </a:srgbClr>
                </a:outerShdw>
              </a:effectLst>
            </a:endParaRPr>
          </a:p>
        </p:txBody>
      </p:sp>
      <p:sp>
        <p:nvSpPr>
          <p:cNvPr id="43016" name="مستطيل 12"/>
          <p:cNvSpPr>
            <a:spLocks noChangeArrowheads="1"/>
          </p:cNvSpPr>
          <p:nvPr/>
        </p:nvSpPr>
        <p:spPr bwMode="auto">
          <a:xfrm>
            <a:off x="533400" y="1531938"/>
            <a:ext cx="4419600" cy="707886"/>
          </a:xfrm>
          <a:prstGeom prst="rect">
            <a:avLst/>
          </a:prstGeom>
          <a:noFill/>
          <a:ln w="9525">
            <a:noFill/>
            <a:miter lim="800000"/>
            <a:headEnd/>
            <a:tailEnd/>
          </a:ln>
        </p:spPr>
        <p:txBody>
          <a:bodyPr>
            <a:spAutoFit/>
          </a:bodyPr>
          <a:lstStyle/>
          <a:p>
            <a:pPr algn="l" rtl="0"/>
            <a:r>
              <a:rPr lang="fr-FR" sz="800" dirty="0"/>
              <a:t>Ce cours implique l'étude de l'éducation physique tout au long de la vie à travers les sciences fondamentales et une gamme complète de modules pratiques qui explorent l'enseignement et l'apprentissage en éducation physique. Vous étudierez les effets de l'exercice sur le corps et une gamme d'activités physiques vécues par un grand nombre de groupes sociaux, allant des sportifs de haut niveau aux enfants.</a:t>
            </a:r>
            <a:endParaRPr lang="en-GB" sz="800" dirty="0"/>
          </a:p>
        </p:txBody>
      </p:sp>
      <p:sp>
        <p:nvSpPr>
          <p:cNvPr id="43017"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14</a:t>
            </a:r>
            <a:endParaRPr lang="ar-IQ" sz="1100"/>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
          <p:cNvSpPr>
            <a:spLocks noChangeArrowheads="1"/>
          </p:cNvSpPr>
          <p:nvPr/>
        </p:nvSpPr>
        <p:spPr bwMode="auto">
          <a:xfrm>
            <a:off x="1098487" y="636965"/>
            <a:ext cx="2831224" cy="338554"/>
          </a:xfrm>
          <a:prstGeom prst="rect">
            <a:avLst/>
          </a:prstGeom>
          <a:noFill/>
          <a:ln w="9525">
            <a:noFill/>
            <a:miter lim="800000"/>
            <a:headEnd/>
            <a:tailEnd/>
          </a:ln>
        </p:spPr>
        <p:txBody>
          <a:bodyPr wrap="none">
            <a:spAutoFit/>
          </a:bodyPr>
          <a:lstStyle/>
          <a:p>
            <a:pPr algn="l" rtl="0">
              <a:defRPr/>
            </a:pPr>
            <a:r>
              <a:rPr lang="fr-FR" sz="1600" dirty="0"/>
              <a:t>Faculté d'éducation physique</a:t>
            </a:r>
            <a:endParaRPr lang="en-GB"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pic>
        <p:nvPicPr>
          <p:cNvPr id="44034" name="Picture 4" descr="D:\1620989_386783314799077_1808152504_n.jpg"/>
          <p:cNvPicPr>
            <a:picLocks noChangeAspect="1" noChangeArrowheads="1"/>
          </p:cNvPicPr>
          <p:nvPr/>
        </p:nvPicPr>
        <p:blipFill>
          <a:blip r:embed="rId2"/>
          <a:srcRect l="2650" t="2332"/>
          <a:stretch>
            <a:fillRect/>
          </a:stretch>
        </p:blipFill>
        <p:spPr bwMode="auto">
          <a:xfrm>
            <a:off x="0" y="1204913"/>
            <a:ext cx="5486400" cy="6384925"/>
          </a:xfrm>
          <a:prstGeom prst="rect">
            <a:avLst/>
          </a:prstGeom>
          <a:noFill/>
          <a:ln w="9525">
            <a:noFill/>
            <a:miter lim="800000"/>
            <a:headEnd/>
            <a:tailEnd/>
          </a:ln>
        </p:spPr>
      </p:pic>
    </p:spTree>
  </p:cSld>
  <p:clrMapOvr>
    <a:masterClrMapping/>
  </p:clrMapOvr>
  <p:transition spd="med">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مستطيل 6"/>
          <p:cNvSpPr>
            <a:spLocks noChangeArrowheads="1"/>
          </p:cNvSpPr>
          <p:nvPr/>
        </p:nvSpPr>
        <p:spPr bwMode="auto">
          <a:xfrm>
            <a:off x="304800" y="1044575"/>
            <a:ext cx="4876800" cy="3631763"/>
          </a:xfrm>
          <a:prstGeom prst="rect">
            <a:avLst/>
          </a:prstGeom>
          <a:noFill/>
          <a:ln w="9525">
            <a:noFill/>
            <a:miter lim="800000"/>
            <a:headEnd/>
            <a:tailEnd/>
          </a:ln>
        </p:spPr>
        <p:txBody>
          <a:bodyPr>
            <a:spAutoFit/>
          </a:bodyPr>
          <a:lstStyle/>
          <a:p>
            <a:pPr algn="l" rtl="0"/>
            <a:r>
              <a:rPr lang="fr-FR" sz="1000" dirty="0"/>
              <a:t>La Faculté a été créée en 1994. Nos programmes de haute qualité et nos méthodes d'enseignement novatrices préparent et forment les meilleurs professionnels.  Adoptant une approche créative centrée sur l'enfant, ce cours vous permet de développer une compréhension solide de tous les domaines de l'enseignement primaire et intermédiaire. En mettant l'accent sur l'inclusion, la créativité et la réflexion critique. Ce cours vous donne les compétences nécessaires pour assurer l'engagement et la réussite de tous les élèves que vous enseignez. Vous avez également l'occasion de vous spécialiser dans un domaine particulier, y compris l'arabe, l'anglais, la géographie, la science, l'histoire et l'éducation spécialisée. Gagner une spécialité de sujet vous rendra très recherché par les employeurs potentiels. Vous développez vos capacités de pensée critique, en arrivant à comprendre votre propre style d'enseignement et d'apprentissage. Vous vous demandez pourquoi les autres enseignants travaillent comme ils font la police et comment vous pouvez tirer les leçons. </a:t>
            </a:r>
            <a:r>
              <a:rPr lang="en-GB" sz="1000" dirty="0"/>
              <a:t/>
            </a:r>
            <a:br>
              <a:rPr lang="en-GB" sz="1000" dirty="0"/>
            </a:br>
            <a:r>
              <a:rPr lang="fr-FR" sz="1000" dirty="0"/>
              <a:t>À chaque année d'études, vous effectuerez un stage structuré dans l'une de nos écoles partenaires. Vous effectuerez également des stages plus courts qui sont directement liés à vos modules et qui vous permettront de vous concentrer sur des aspects particuliers de la pratique. Ceux-ci incluent la phonétique, la gestion du comportement et l'enseignement des élèves pour qui l'anglais est une langue supplémentaire. Ainsi, au cours des quatre années d'études, vous aurez l'occasion de développer et de perfectionner votre pratique dans un large éventail de contextes. Le cours a été très apprécié dans le développement personnel - un aspect très important lors de la formation pour enseigner. </a:t>
            </a:r>
            <a:endParaRPr lang="en-US" sz="1000" dirty="0">
              <a:cs typeface="Times New Roman" pitchFamily="18" charset="0"/>
            </a:endParaRPr>
          </a:p>
        </p:txBody>
      </p:sp>
      <p:sp>
        <p:nvSpPr>
          <p:cNvPr id="4" name="Rectangle 1"/>
          <p:cNvSpPr>
            <a:spLocks noChangeArrowheads="1"/>
          </p:cNvSpPr>
          <p:nvPr/>
        </p:nvSpPr>
        <p:spPr bwMode="auto">
          <a:xfrm>
            <a:off x="252413" y="5473398"/>
            <a:ext cx="4852987" cy="784830"/>
          </a:xfrm>
          <a:prstGeom prst="rect">
            <a:avLst/>
          </a:prstGeom>
          <a:noFill/>
          <a:ln w="9525">
            <a:noFill/>
            <a:miter lim="800000"/>
            <a:headEnd/>
            <a:tailEnd/>
          </a:ln>
          <a:effectLst/>
        </p:spPr>
        <p:txBody>
          <a:bodyPr anchor="ctr">
            <a:spAutoFit/>
          </a:bodyPr>
          <a:lstStyle/>
          <a:p>
            <a:pPr algn="justLow" rtl="0">
              <a:tabLst>
                <a:tab pos="476250" algn="l"/>
              </a:tabLst>
              <a:defRPr/>
            </a:pPr>
            <a:r>
              <a:rPr lang="en-US" sz="1200" b="1" dirty="0">
                <a:solidFill>
                  <a:schemeClr val="tx2"/>
                </a:solidFill>
                <a:latin typeface="Arial" pitchFamily="34" charset="0"/>
                <a:ea typeface="Times New Roman" pitchFamily="18" charset="0"/>
                <a:cs typeface="Arial" pitchFamily="34" charset="0"/>
              </a:rPr>
              <a:t>Departments of the Faculty:</a:t>
            </a:r>
          </a:p>
          <a:p>
            <a:pPr algn="justLow" rtl="0">
              <a:tabLst>
                <a:tab pos="476250" algn="l"/>
              </a:tabLst>
              <a:defRPr/>
            </a:pPr>
            <a:endParaRPr lang="en-GB" sz="300" b="1" dirty="0">
              <a:latin typeface="Arial" pitchFamily="34" charset="0"/>
              <a:cs typeface="Arial" pitchFamily="34" charset="0"/>
            </a:endParaRPr>
          </a:p>
          <a:p>
            <a:pPr marL="93663" indent="-93663" algn="justLow" rtl="0" eaLnBrk="0" hangingPunct="0">
              <a:buFont typeface="Arial" pitchFamily="34" charset="0"/>
              <a:buChar char="•"/>
              <a:tabLst>
                <a:tab pos="476250" algn="l"/>
              </a:tabLst>
              <a:defRPr/>
            </a:pPr>
            <a:r>
              <a:rPr lang="fr-FR" sz="1000" dirty="0"/>
              <a:t>Département de langue arabe. Département de langue anglaise. Département des Sciences. Département de géographie. Département d'Histoire. Département de l'éducation spéciale.</a:t>
            </a:r>
            <a:endParaRPr lang="en-US" sz="1000" dirty="0">
              <a:latin typeface="Arial" pitchFamily="34" charset="0"/>
              <a:cs typeface="Arial" pitchFamily="34" charset="0"/>
            </a:endParaRPr>
          </a:p>
        </p:txBody>
      </p:sp>
      <p:sp>
        <p:nvSpPr>
          <p:cNvPr id="5" name="TextBox 4"/>
          <p:cNvSpPr txBox="1"/>
          <p:nvPr/>
        </p:nvSpPr>
        <p:spPr>
          <a:xfrm>
            <a:off x="1295400" y="594518"/>
            <a:ext cx="2741455" cy="338554"/>
          </a:xfrm>
          <a:prstGeom prst="rect">
            <a:avLst/>
          </a:prstGeom>
          <a:noFill/>
        </p:spPr>
        <p:txBody>
          <a:bodyPr wrap="none" rtlCol="1">
            <a:spAutoFit/>
          </a:bodyPr>
          <a:lstStyle/>
          <a:p>
            <a:pPr algn="l" rtl="0">
              <a:defRPr/>
            </a:pPr>
            <a:r>
              <a:rPr lang="fr-FR" sz="1600" dirty="0"/>
              <a:t>Faculté d'éducation de base</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45060" name="TextBox 5"/>
          <p:cNvSpPr txBox="1">
            <a:spLocks noChangeArrowheads="1"/>
          </p:cNvSpPr>
          <p:nvPr/>
        </p:nvSpPr>
        <p:spPr bwMode="auto">
          <a:xfrm>
            <a:off x="349250" y="6462713"/>
            <a:ext cx="2622550"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basicedu@uobabylon.edu.iq</a:t>
            </a:r>
            <a:endParaRPr lang="ar-IQ" sz="1200"/>
          </a:p>
        </p:txBody>
      </p:sp>
      <p:sp>
        <p:nvSpPr>
          <p:cNvPr id="45061" name="TextBox 6"/>
          <p:cNvSpPr txBox="1">
            <a:spLocks noChangeArrowheads="1"/>
          </p:cNvSpPr>
          <p:nvPr/>
        </p:nvSpPr>
        <p:spPr bwMode="auto">
          <a:xfrm>
            <a:off x="290513" y="4738688"/>
            <a:ext cx="4357687"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  </a:t>
            </a:r>
            <a:r>
              <a:rPr lang="en-US" sz="1200"/>
              <a:t>110</a:t>
            </a:r>
            <a:r>
              <a:rPr lang="en-US" sz="1200" b="1"/>
              <a:t> </a:t>
            </a:r>
            <a:r>
              <a:rPr lang="en-US" sz="1200"/>
              <a:t>members.</a:t>
            </a:r>
            <a:endParaRPr lang="ar-IQ" sz="1200"/>
          </a:p>
        </p:txBody>
      </p:sp>
      <p:sp>
        <p:nvSpPr>
          <p:cNvPr id="8" name="TextBox 7"/>
          <p:cNvSpPr txBox="1"/>
          <p:nvPr/>
        </p:nvSpPr>
        <p:spPr>
          <a:xfrm rot="10800000" flipV="1">
            <a:off x="0" y="4557713"/>
            <a:ext cx="3962400" cy="246062"/>
          </a:xfrm>
          <a:prstGeom prst="rect">
            <a:avLst/>
          </a:prstGeom>
          <a:noFill/>
        </p:spPr>
        <p:txBody>
          <a:bodyPr rtlCol="1">
            <a:spAutoFit/>
          </a:bodyPr>
          <a:lstStyle/>
          <a:p>
            <a:pPr indent="266700" algn="l" rtl="0">
              <a:defRPr/>
            </a:pPr>
            <a:r>
              <a:rPr lang="en-US" sz="1000" dirty="0">
                <a:cs typeface="+mn-cs"/>
              </a:rPr>
              <a:t>The Faculty offers undergraduate and postgraduate studies.</a:t>
            </a:r>
            <a:endParaRPr lang="ar-IQ" sz="1000" dirty="0">
              <a:cs typeface="+mn-cs"/>
            </a:endParaRPr>
          </a:p>
        </p:txBody>
      </p:sp>
      <p:sp>
        <p:nvSpPr>
          <p:cNvPr id="45063" name="TextBox 8"/>
          <p:cNvSpPr txBox="1">
            <a:spLocks noChangeArrowheads="1"/>
          </p:cNvSpPr>
          <p:nvPr/>
        </p:nvSpPr>
        <p:spPr bwMode="auto">
          <a:xfrm>
            <a:off x="369887" y="4876800"/>
            <a:ext cx="4343400" cy="430213"/>
          </a:xfrm>
          <a:prstGeom prst="rect">
            <a:avLst/>
          </a:prstGeom>
          <a:noFill/>
          <a:ln w="9525">
            <a:noFill/>
            <a:miter lim="800000"/>
            <a:headEnd/>
            <a:tailEnd/>
          </a:ln>
        </p:spPr>
        <p:txBody>
          <a:bodyPr>
            <a:spAutoFit/>
          </a:bodyPr>
          <a:lstStyle/>
          <a:p>
            <a:pPr algn="just" rtl="0"/>
            <a:r>
              <a:rPr lang="en-US" sz="1100" b="1" dirty="0">
                <a:solidFill>
                  <a:schemeClr val="tx2"/>
                </a:solidFill>
              </a:rPr>
              <a:t>Number of Students:</a:t>
            </a:r>
            <a:r>
              <a:rPr lang="en-US" sz="1000" b="1" dirty="0">
                <a:solidFill>
                  <a:schemeClr val="tx2"/>
                </a:solidFill>
              </a:rPr>
              <a:t> </a:t>
            </a:r>
            <a:r>
              <a:rPr lang="en-US" sz="1000" dirty="0" smtClean="0"/>
              <a:t>3675 </a:t>
            </a:r>
            <a:r>
              <a:rPr lang="en-US" sz="1000" dirty="0"/>
              <a:t>at morning studies in all departments. </a:t>
            </a:r>
          </a:p>
          <a:p>
            <a:pPr algn="just" rtl="0"/>
            <a:r>
              <a:rPr lang="en-US" sz="1100" b="1" dirty="0">
                <a:solidFill>
                  <a:schemeClr val="tx2"/>
                </a:solidFill>
              </a:rPr>
              <a:t>Number of Students:</a:t>
            </a:r>
            <a:r>
              <a:rPr lang="en-US" sz="1000" dirty="0">
                <a:solidFill>
                  <a:schemeClr val="tx2"/>
                </a:solidFill>
              </a:rPr>
              <a:t> </a:t>
            </a:r>
            <a:r>
              <a:rPr lang="en-US" sz="1000" dirty="0" smtClean="0"/>
              <a:t>792 </a:t>
            </a:r>
            <a:r>
              <a:rPr lang="en-US" sz="1000" dirty="0"/>
              <a:t>at evening studies in all departments. </a:t>
            </a:r>
          </a:p>
        </p:txBody>
      </p:sp>
      <p:sp>
        <p:nvSpPr>
          <p:cNvPr id="10" name="Freeform 9"/>
          <p:cNvSpPr/>
          <p:nvPr/>
        </p:nvSpPr>
        <p:spPr>
          <a:xfrm>
            <a:off x="1295400" y="892175"/>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45065"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15</a:t>
            </a:r>
            <a:endParaRPr lang="ar-IQ" sz="110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95400" y="594518"/>
            <a:ext cx="2807179" cy="338554"/>
          </a:xfrm>
          <a:prstGeom prst="rect">
            <a:avLst/>
          </a:prstGeom>
          <a:noFill/>
        </p:spPr>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Basic Education</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pic>
        <p:nvPicPr>
          <p:cNvPr id="28682" name="Picture 2" descr="G:\تربية اساسية\DSC00292.JPG"/>
          <p:cNvPicPr>
            <a:picLocks noChangeAspect="1" noChangeArrowheads="1"/>
          </p:cNvPicPr>
          <p:nvPr/>
        </p:nvPicPr>
        <p:blipFill>
          <a:blip r:embed="rId2">
            <a:lum contrast="20000"/>
          </a:blip>
          <a:srcRect/>
          <a:stretch>
            <a:fillRect/>
          </a:stretch>
        </p:blipFill>
        <p:spPr bwMode="auto">
          <a:xfrm>
            <a:off x="304800" y="1585913"/>
            <a:ext cx="4419600" cy="5029200"/>
          </a:xfrm>
          <a:prstGeom prst="rect">
            <a:avLst/>
          </a:prstGeom>
          <a:noFill/>
          <a:ln w="9525">
            <a:solidFill>
              <a:schemeClr val="accent1"/>
            </a:solidFill>
            <a:miter lim="800000"/>
            <a:headEnd/>
            <a:tailEnd/>
          </a:ln>
          <a:effectLst>
            <a:outerShdw blurRad="50800" dist="38100" dir="5400000" algn="t" rotWithShape="0">
              <a:prstClr val="black">
                <a:alpha val="40000"/>
              </a:prstClr>
            </a:outerShdw>
          </a:effectLst>
        </p:spPr>
      </p:pic>
    </p:spTree>
  </p:cSld>
  <p:clrMapOvr>
    <a:masterClrMapping/>
  </p:clrMapOvr>
  <p:transition spd="med">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52400" y="1050925"/>
            <a:ext cx="4572000" cy="6862763"/>
          </a:xfrm>
          <a:prstGeom prst="rect">
            <a:avLst/>
          </a:prstGeom>
          <a:noFill/>
          <a:ln w="9525">
            <a:noFill/>
            <a:miter lim="800000"/>
            <a:headEnd/>
            <a:tailEnd/>
          </a:ln>
        </p:spPr>
        <p:txBody>
          <a:bodyPr anchor="ctr">
            <a:spAutoFit/>
          </a:bodyPr>
          <a:lstStyle/>
          <a:p>
            <a:pPr algn="just" rtl="0"/>
            <a:r>
              <a:rPr lang="en-US" sz="1000"/>
              <a:t>The Faculty was established in 2002.</a:t>
            </a:r>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a:p>
          <a:p>
            <a:pPr algn="just" rtl="0"/>
            <a:endParaRPr lang="en-US" sz="1000" b="1"/>
          </a:p>
        </p:txBody>
      </p:sp>
      <p:sp>
        <p:nvSpPr>
          <p:cNvPr id="3" name="TextBox 2"/>
          <p:cNvSpPr txBox="1"/>
          <p:nvPr/>
        </p:nvSpPr>
        <p:spPr>
          <a:xfrm>
            <a:off x="1752600" y="594519"/>
            <a:ext cx="1842812" cy="33855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Faculty of Dentistry</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7107" name="TextBox 4"/>
          <p:cNvSpPr txBox="1">
            <a:spLocks noChangeArrowheads="1"/>
          </p:cNvSpPr>
          <p:nvPr/>
        </p:nvSpPr>
        <p:spPr bwMode="auto">
          <a:xfrm rot="10800000" flipV="1">
            <a:off x="609600" y="3490913"/>
            <a:ext cx="2590800" cy="276225"/>
          </a:xfrm>
          <a:prstGeom prst="rect">
            <a:avLst/>
          </a:prstGeom>
          <a:noFill/>
          <a:ln w="9525">
            <a:noFill/>
            <a:miter lim="800000"/>
            <a:headEnd/>
            <a:tailEnd/>
          </a:ln>
        </p:spPr>
        <p:txBody>
          <a:bodyPr>
            <a:spAutoFit/>
          </a:bodyPr>
          <a:lstStyle/>
          <a:p>
            <a:pPr algn="l" rtl="0"/>
            <a:r>
              <a:rPr lang="en-US" sz="1200" b="1">
                <a:solidFill>
                  <a:schemeClr val="tx2"/>
                </a:solidFill>
              </a:rPr>
              <a:t>Email: </a:t>
            </a:r>
            <a:r>
              <a:rPr lang="en-US" sz="1200"/>
              <a:t>dentistry@uobabylon.edu.iq</a:t>
            </a:r>
            <a:endParaRPr lang="ar-IQ" sz="1200"/>
          </a:p>
        </p:txBody>
      </p:sp>
      <p:sp>
        <p:nvSpPr>
          <p:cNvPr id="25605" name="TextBox 5"/>
          <p:cNvSpPr txBox="1">
            <a:spLocks noChangeArrowheads="1"/>
          </p:cNvSpPr>
          <p:nvPr/>
        </p:nvSpPr>
        <p:spPr bwMode="auto">
          <a:xfrm>
            <a:off x="152400" y="2805113"/>
            <a:ext cx="4357688" cy="430212"/>
          </a:xfrm>
          <a:prstGeom prst="rect">
            <a:avLst/>
          </a:prstGeom>
          <a:noFill/>
          <a:ln w="9525">
            <a:noFill/>
            <a:miter lim="800000"/>
            <a:headEnd/>
            <a:tailEnd/>
          </a:ln>
        </p:spPr>
        <p:txBody>
          <a:bodyPr>
            <a:spAutoFit/>
          </a:bodyPr>
          <a:lstStyle/>
          <a:p>
            <a:pPr algn="just" rtl="0">
              <a:defRPr/>
            </a:pPr>
            <a:r>
              <a:rPr lang="en-US" sz="1100" dirty="0">
                <a:latin typeface="Arial" pitchFamily="34" charset="0"/>
                <a:cs typeface="Arial" pitchFamily="34" charset="0"/>
              </a:rPr>
              <a:t> </a:t>
            </a:r>
            <a:endParaRPr lang="en-US" sz="1100" dirty="0">
              <a:cs typeface="+mn-cs"/>
            </a:endParaRPr>
          </a:p>
          <a:p>
            <a:pPr algn="l" rtl="0">
              <a:defRPr/>
            </a:pPr>
            <a:r>
              <a:rPr lang="en-US" sz="1100" b="1" dirty="0">
                <a:solidFill>
                  <a:schemeClr val="tx2"/>
                </a:solidFill>
              </a:rPr>
              <a:t>Number of Teaching Staff: </a:t>
            </a:r>
            <a:r>
              <a:rPr lang="en-US" sz="1100" dirty="0"/>
              <a:t>57 members.</a:t>
            </a:r>
            <a:endParaRPr lang="ar-IQ" sz="1100" dirty="0"/>
          </a:p>
        </p:txBody>
      </p:sp>
      <p:sp>
        <p:nvSpPr>
          <p:cNvPr id="47109" name="TextBox 6"/>
          <p:cNvSpPr txBox="1">
            <a:spLocks noChangeArrowheads="1"/>
          </p:cNvSpPr>
          <p:nvPr/>
        </p:nvSpPr>
        <p:spPr bwMode="auto">
          <a:xfrm>
            <a:off x="533400" y="3186113"/>
            <a:ext cx="4343400" cy="260350"/>
          </a:xfrm>
          <a:prstGeom prst="rect">
            <a:avLst/>
          </a:prstGeom>
          <a:noFill/>
          <a:ln w="9525">
            <a:noFill/>
            <a:miter lim="800000"/>
            <a:headEnd/>
            <a:tailEnd/>
          </a:ln>
        </p:spPr>
        <p:txBody>
          <a:bodyPr>
            <a:spAutoFit/>
          </a:bodyPr>
          <a:lstStyle/>
          <a:p>
            <a:pPr algn="just" rtl="0"/>
            <a:r>
              <a:rPr lang="en-US" sz="1100" b="1" dirty="0">
                <a:solidFill>
                  <a:schemeClr val="tx2"/>
                </a:solidFill>
              </a:rPr>
              <a:t>Number of Students: </a:t>
            </a:r>
            <a:r>
              <a:rPr lang="en-US" sz="1000" dirty="0" smtClean="0"/>
              <a:t>652 </a:t>
            </a:r>
            <a:r>
              <a:rPr lang="en-US" sz="1000" dirty="0"/>
              <a:t>at morning studies. </a:t>
            </a:r>
          </a:p>
        </p:txBody>
      </p:sp>
      <p:sp>
        <p:nvSpPr>
          <p:cNvPr id="8" name="Freeform 7"/>
          <p:cNvSpPr/>
          <p:nvPr/>
        </p:nvSpPr>
        <p:spPr>
          <a:xfrm>
            <a:off x="1428750" y="9636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47111" name="مستطيل 11"/>
          <p:cNvSpPr>
            <a:spLocks noChangeArrowheads="1"/>
          </p:cNvSpPr>
          <p:nvPr/>
        </p:nvSpPr>
        <p:spPr bwMode="auto">
          <a:xfrm>
            <a:off x="690563" y="-736600"/>
            <a:ext cx="4186237" cy="261937"/>
          </a:xfrm>
          <a:prstGeom prst="rect">
            <a:avLst/>
          </a:prstGeom>
          <a:noFill/>
          <a:ln w="9525">
            <a:noFill/>
            <a:miter lim="800000"/>
            <a:headEnd/>
            <a:tailEnd/>
          </a:ln>
        </p:spPr>
        <p:txBody>
          <a:bodyPr>
            <a:spAutoFit/>
          </a:bodyPr>
          <a:lstStyle/>
          <a:p>
            <a:pPr algn="just" rtl="0"/>
            <a:r>
              <a:rPr lang="en-US" sz="1100">
                <a:solidFill>
                  <a:srgbClr val="000000"/>
                </a:solidFill>
              </a:rPr>
              <a:t> </a:t>
            </a:r>
          </a:p>
        </p:txBody>
      </p:sp>
      <p:sp>
        <p:nvSpPr>
          <p:cNvPr id="47112" name="مستطيل 13"/>
          <p:cNvSpPr>
            <a:spLocks noChangeArrowheads="1"/>
          </p:cNvSpPr>
          <p:nvPr/>
        </p:nvSpPr>
        <p:spPr bwMode="auto">
          <a:xfrm>
            <a:off x="533400" y="1357313"/>
            <a:ext cx="4419600" cy="1446212"/>
          </a:xfrm>
          <a:prstGeom prst="rect">
            <a:avLst/>
          </a:prstGeom>
          <a:noFill/>
          <a:ln w="9525">
            <a:noFill/>
            <a:miter lim="800000"/>
            <a:headEnd/>
            <a:tailEnd/>
          </a:ln>
        </p:spPr>
        <p:txBody>
          <a:bodyPr>
            <a:spAutoFit/>
          </a:bodyPr>
          <a:lstStyle/>
          <a:p>
            <a:pPr algn="l" rtl="0"/>
            <a:r>
              <a:rPr lang="en-GB" sz="800"/>
              <a:t>The Bachelor of Dental Surgery (BDS) programme prepares students for careers in the modern world of dental practice by combining clinical studies with basic and advanced dental sciences. Once students have mastered basic competencies in the University's skills facilities, they rapidly move on to treating patients in both the Dental Hospital and local outreach clinics.</a:t>
            </a:r>
          </a:p>
          <a:p>
            <a:pPr algn="l" rtl="0"/>
            <a:r>
              <a:rPr lang="en-GB" sz="800"/>
              <a:t>BDS Dentistry is taught in a top-ranked institution proud of its facilities, research reputation, student support, excellent innovative programme and student-centred curriculum. The programme aims to develop professional and ethical dentists who can:</a:t>
            </a:r>
          </a:p>
          <a:p>
            <a:pPr algn="l" rtl="0"/>
            <a:r>
              <a:rPr lang="en-GB" sz="800"/>
              <a:t>Take a patient-centred approach to clinical care within the dental team</a:t>
            </a:r>
          </a:p>
          <a:p>
            <a:pPr algn="l" rtl="0"/>
            <a:r>
              <a:rPr lang="en-GB" sz="800"/>
              <a:t>Apply the skills, knowledge, behaviours and abilities to practise safely and efficiently</a:t>
            </a:r>
          </a:p>
          <a:p>
            <a:pPr algn="l" rtl="0"/>
            <a:r>
              <a:rPr lang="en-GB" sz="800"/>
              <a:t>Be a reflective practitioner committed to lifelong learning</a:t>
            </a:r>
          </a:p>
        </p:txBody>
      </p:sp>
      <p:sp>
        <p:nvSpPr>
          <p:cNvPr id="47113"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16</a:t>
            </a:r>
            <a:endParaRPr lang="ar-IQ" sz="1100"/>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1752600" y="713165"/>
            <a:ext cx="1842812" cy="33855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Faculty of Dentistry</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8130" name="Picture 2" descr="I:\DSC_0665.jpg"/>
          <p:cNvPicPr>
            <a:picLocks noChangeAspect="1" noChangeArrowheads="1"/>
          </p:cNvPicPr>
          <p:nvPr/>
        </p:nvPicPr>
        <p:blipFill>
          <a:blip r:embed="rId2"/>
          <a:srcRect/>
          <a:stretch>
            <a:fillRect/>
          </a:stretch>
        </p:blipFill>
        <p:spPr bwMode="auto">
          <a:xfrm>
            <a:off x="0" y="1204913"/>
            <a:ext cx="5486400" cy="6384925"/>
          </a:xfrm>
          <a:prstGeom prst="rect">
            <a:avLst/>
          </a:prstGeom>
          <a:noFill/>
          <a:ln w="9525">
            <a:noFill/>
            <a:miter lim="800000"/>
            <a:headEnd/>
            <a:tailEnd/>
          </a:ln>
        </p:spPr>
      </p:pic>
    </p:spTree>
  </p:cSld>
  <p:clrMapOvr>
    <a:masterClrMapping/>
  </p:clrMapOvr>
  <p:transition spd="med">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3400" y="1401763"/>
            <a:ext cx="4267200" cy="1631950"/>
          </a:xfrm>
          <a:prstGeom prst="rect">
            <a:avLst/>
          </a:prstGeom>
          <a:noFill/>
          <a:ln w="9525">
            <a:noFill/>
            <a:miter lim="800000"/>
            <a:headEnd/>
            <a:tailEnd/>
          </a:ln>
          <a:effectLst/>
        </p:spPr>
        <p:txBody>
          <a:bodyPr anchor="ctr">
            <a:spAutoFit/>
          </a:bodyPr>
          <a:lstStyle/>
          <a:p>
            <a:pPr algn="just" rtl="0">
              <a:defRPr/>
            </a:pPr>
            <a:r>
              <a:rPr lang="en-US" sz="1000" dirty="0">
                <a:solidFill>
                  <a:srgbClr val="000000"/>
                </a:solidFill>
                <a:latin typeface="Arial" pitchFamily="34" charset="0"/>
                <a:ea typeface="Times New Roman" pitchFamily="18" charset="0"/>
                <a:cs typeface="Arial" pitchFamily="34" charset="0"/>
              </a:rPr>
              <a:t>This Faculty was established in 2002. It aims at qualifying the scientific educational sample as part of other faculties sphere. It also aims at graduating technical staff specialized in computer, biology, physics, laser, and </a:t>
            </a:r>
            <a:r>
              <a:rPr lang="en-US" sz="1000" dirty="0" smtClean="0">
                <a:solidFill>
                  <a:srgbClr val="000000"/>
                </a:solidFill>
                <a:latin typeface="Arial" pitchFamily="34" charset="0"/>
                <a:ea typeface="Times New Roman" pitchFamily="18" charset="0"/>
                <a:cs typeface="Arial" pitchFamily="34" charset="0"/>
              </a:rPr>
              <a:t>chemistry. </a:t>
            </a:r>
            <a:r>
              <a:rPr lang="en-US" sz="1000" dirty="0">
                <a:solidFill>
                  <a:srgbClr val="000000"/>
                </a:solidFill>
                <a:latin typeface="Arial" pitchFamily="34" charset="0"/>
                <a:ea typeface="Times New Roman" pitchFamily="18" charset="0"/>
                <a:cs typeface="Arial" pitchFamily="34" charset="0"/>
              </a:rPr>
              <a:t>T</a:t>
            </a:r>
            <a:r>
              <a:rPr lang="en-US" sz="1000" dirty="0" smtClean="0">
                <a:solidFill>
                  <a:srgbClr val="000000"/>
                </a:solidFill>
                <a:latin typeface="Arial" pitchFamily="34" charset="0"/>
                <a:ea typeface="Times New Roman" pitchFamily="18" charset="0"/>
                <a:cs typeface="Arial" pitchFamily="34" charset="0"/>
              </a:rPr>
              <a:t>he </a:t>
            </a:r>
            <a:r>
              <a:rPr lang="en-US" sz="1000" dirty="0">
                <a:solidFill>
                  <a:srgbClr val="000000"/>
                </a:solidFill>
                <a:latin typeface="Arial" pitchFamily="34" charset="0"/>
                <a:ea typeface="Times New Roman" pitchFamily="18" charset="0"/>
                <a:cs typeface="Arial" pitchFamily="34" charset="0"/>
              </a:rPr>
              <a:t>graduate students will acquire skills and become experts of knowledge theoretically and practically.</a:t>
            </a:r>
          </a:p>
          <a:p>
            <a:pPr indent="265113" algn="just" rtl="0">
              <a:defRPr/>
            </a:pPr>
            <a:r>
              <a:rPr lang="en-US" sz="1000" dirty="0">
                <a:cs typeface="+mn-cs"/>
              </a:rPr>
              <a:t>The Faculty offers undergraduate and postgraduate studies. The bachelors degree awarded after four years of full-time study program. The master degree (courses and research) awarded after </a:t>
            </a:r>
            <a:r>
              <a:rPr lang="en-US" sz="1000" dirty="0">
                <a:cs typeface="Arial" pitchFamily="34" charset="0"/>
              </a:rPr>
              <a:t>(at least)</a:t>
            </a:r>
            <a:r>
              <a:rPr lang="en-US" sz="1000" dirty="0">
                <a:cs typeface="+mn-cs"/>
              </a:rPr>
              <a:t> two academic years) of full-time study program.</a:t>
            </a:r>
          </a:p>
          <a:p>
            <a:pPr algn="just" rtl="0">
              <a:defRPr/>
            </a:pPr>
            <a:endParaRPr lang="en-US" sz="1000" dirty="0">
              <a:latin typeface="Arial" pitchFamily="34" charset="0"/>
              <a:cs typeface="Arial" pitchFamily="34" charset="0"/>
            </a:endParaRPr>
          </a:p>
        </p:txBody>
      </p:sp>
      <p:sp>
        <p:nvSpPr>
          <p:cNvPr id="3" name="TextBox 2"/>
          <p:cNvSpPr txBox="1"/>
          <p:nvPr/>
        </p:nvSpPr>
        <p:spPr>
          <a:xfrm>
            <a:off x="1051052" y="682387"/>
            <a:ext cx="3236785" cy="369332"/>
          </a:xfrm>
          <a:prstGeom prst="rect">
            <a:avLst/>
          </a:prstGeom>
          <a:noFill/>
        </p:spPr>
        <p:txBody>
          <a:bodyPr wrap="none" rtlCol="1">
            <a:spAutoFit/>
          </a:bodyPr>
          <a:lstStyle/>
          <a:p>
            <a:pPr algn="ctr" rtl="0">
              <a:defRPr/>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a:t>
            </a:r>
            <a:r>
              <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of Science for Girls</a:t>
            </a:r>
            <a:endPar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4" name="Rectangle 1"/>
          <p:cNvSpPr>
            <a:spLocks noChangeArrowheads="1"/>
          </p:cNvSpPr>
          <p:nvPr/>
        </p:nvSpPr>
        <p:spPr bwMode="auto">
          <a:xfrm>
            <a:off x="552450" y="3130550"/>
            <a:ext cx="2571750" cy="892175"/>
          </a:xfrm>
          <a:prstGeom prst="rect">
            <a:avLst/>
          </a:prstGeom>
          <a:noFill/>
          <a:ln w="9525">
            <a:noFill/>
            <a:miter lim="800000"/>
            <a:headEnd/>
            <a:tailEnd/>
          </a:ln>
          <a:effectLst/>
        </p:spPr>
        <p:txBody>
          <a:bodyPr anchor="ctr">
            <a:spAutoFit/>
          </a:bodyPr>
          <a:lstStyle/>
          <a:p>
            <a:pPr algn="l" rtl="0">
              <a:defRPr/>
            </a:pPr>
            <a:r>
              <a:rPr lang="en-US" sz="1200" b="1" dirty="0">
                <a:solidFill>
                  <a:schemeClr val="tx2"/>
                </a:solidFill>
                <a:latin typeface="Arial" pitchFamily="34" charset="0"/>
                <a:ea typeface="Times New Roman" pitchFamily="18" charset="0"/>
                <a:cs typeface="Arial" pitchFamily="34" charset="0"/>
              </a:rPr>
              <a:t>Departments of the Faculty :</a:t>
            </a:r>
            <a:endParaRPr lang="en-US" sz="1200" dirty="0">
              <a:solidFill>
                <a:schemeClr val="tx2"/>
              </a:solidFill>
              <a:latin typeface="Arial" pitchFamily="34" charset="0"/>
              <a:cs typeface="Arial" pitchFamily="34" charset="0"/>
            </a:endParaRPr>
          </a:p>
          <a:p>
            <a:pPr marL="90488" indent="-90488" algn="l" rtl="0" eaLnBrk="0" hangingPunct="0">
              <a:buFont typeface="Arial" pitchFamily="34" charset="0"/>
              <a:buChar char="•"/>
              <a:defRPr/>
            </a:pPr>
            <a:r>
              <a:rPr lang="en-US" sz="1000" dirty="0">
                <a:solidFill>
                  <a:srgbClr val="000000"/>
                </a:solidFill>
                <a:latin typeface="Arial" pitchFamily="34" charset="0"/>
                <a:ea typeface="Times New Roman" pitchFamily="18" charset="0"/>
                <a:cs typeface="Arial" pitchFamily="34" charset="0"/>
              </a:rPr>
              <a:t>Department of Biology</a:t>
            </a:r>
            <a:endParaRPr lang="en-US" sz="1000" dirty="0">
              <a:latin typeface="Arial" pitchFamily="34" charset="0"/>
              <a:ea typeface="Times New Roman" pitchFamily="18" charset="0"/>
              <a:cs typeface="Arial" pitchFamily="34" charset="0"/>
            </a:endParaRPr>
          </a:p>
          <a:p>
            <a:pPr marL="90488" indent="-90488" algn="l" rtl="0" eaLnBrk="0" hangingPunct="0">
              <a:buFont typeface="Arial" pitchFamily="34" charset="0"/>
              <a:buChar char="•"/>
              <a:defRPr/>
            </a:pPr>
            <a:r>
              <a:rPr lang="en-US" sz="1000" dirty="0">
                <a:solidFill>
                  <a:srgbClr val="000000"/>
                </a:solidFill>
                <a:latin typeface="Arial" pitchFamily="34" charset="0"/>
                <a:ea typeface="Times New Roman" pitchFamily="18" charset="0"/>
                <a:cs typeface="Arial" pitchFamily="34" charset="0"/>
              </a:rPr>
              <a:t>Department of Physics</a:t>
            </a:r>
            <a:endParaRPr lang="en-US" sz="1000" dirty="0">
              <a:latin typeface="Arial" pitchFamily="34" charset="0"/>
              <a:ea typeface="Times New Roman" pitchFamily="18" charset="0"/>
              <a:cs typeface="Arial" pitchFamily="34" charset="0"/>
            </a:endParaRPr>
          </a:p>
          <a:p>
            <a:pPr marL="90488" indent="-90488" algn="l" rtl="0" eaLnBrk="0" hangingPunct="0">
              <a:buFont typeface="Arial" pitchFamily="34" charset="0"/>
              <a:buChar char="•"/>
              <a:defRPr/>
            </a:pPr>
            <a:r>
              <a:rPr lang="en-US" sz="1000" dirty="0">
                <a:solidFill>
                  <a:srgbClr val="000000"/>
                </a:solidFill>
                <a:latin typeface="Arial" pitchFamily="34" charset="0"/>
                <a:ea typeface="Times New Roman" pitchFamily="18" charset="0"/>
                <a:cs typeface="Arial" pitchFamily="34" charset="0"/>
              </a:rPr>
              <a:t>Department of Computer Science</a:t>
            </a:r>
            <a:endParaRPr lang="en-US" sz="1000" dirty="0">
              <a:latin typeface="Arial" pitchFamily="34" charset="0"/>
              <a:ea typeface="Times New Roman" pitchFamily="18" charset="0"/>
              <a:cs typeface="Arial" pitchFamily="34" charset="0"/>
            </a:endParaRPr>
          </a:p>
          <a:p>
            <a:pPr marL="90488" indent="-90488" algn="l" rtl="0" eaLnBrk="0" hangingPunct="0">
              <a:buFont typeface="Arial" pitchFamily="34" charset="0"/>
              <a:buChar char="•"/>
              <a:defRPr/>
            </a:pPr>
            <a:r>
              <a:rPr lang="en-US" sz="1000" dirty="0">
                <a:solidFill>
                  <a:srgbClr val="000000"/>
                </a:solidFill>
                <a:latin typeface="Arial" pitchFamily="34" charset="0"/>
                <a:ea typeface="Times New Roman" pitchFamily="18" charset="0"/>
                <a:cs typeface="Arial" pitchFamily="34" charset="0"/>
              </a:rPr>
              <a:t>Department of Chemistry</a:t>
            </a:r>
          </a:p>
        </p:txBody>
      </p:sp>
      <p:sp>
        <p:nvSpPr>
          <p:cNvPr id="49156" name="TextBox 4"/>
          <p:cNvSpPr txBox="1">
            <a:spLocks noChangeArrowheads="1"/>
          </p:cNvSpPr>
          <p:nvPr/>
        </p:nvSpPr>
        <p:spPr bwMode="auto">
          <a:xfrm>
            <a:off x="1524000" y="4710113"/>
            <a:ext cx="2368550"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grlsci@uobabylon.edu.iq</a:t>
            </a:r>
            <a:endParaRPr lang="ar-IQ" sz="1200"/>
          </a:p>
        </p:txBody>
      </p:sp>
      <p:sp>
        <p:nvSpPr>
          <p:cNvPr id="49157" name="TextBox 5"/>
          <p:cNvSpPr txBox="1">
            <a:spLocks noChangeArrowheads="1"/>
          </p:cNvSpPr>
          <p:nvPr/>
        </p:nvSpPr>
        <p:spPr bwMode="auto">
          <a:xfrm>
            <a:off x="533400" y="3946525"/>
            <a:ext cx="4357688"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 </a:t>
            </a:r>
            <a:r>
              <a:rPr lang="en-US" sz="1200"/>
              <a:t>112 members.</a:t>
            </a:r>
            <a:endParaRPr lang="ar-IQ" sz="1200"/>
          </a:p>
        </p:txBody>
      </p:sp>
      <p:sp>
        <p:nvSpPr>
          <p:cNvPr id="49158" name="TextBox 6"/>
          <p:cNvSpPr txBox="1">
            <a:spLocks noChangeArrowheads="1"/>
          </p:cNvSpPr>
          <p:nvPr/>
        </p:nvSpPr>
        <p:spPr bwMode="auto">
          <a:xfrm>
            <a:off x="533400" y="4124325"/>
            <a:ext cx="4343400" cy="584200"/>
          </a:xfrm>
          <a:prstGeom prst="rect">
            <a:avLst/>
          </a:prstGeom>
          <a:noFill/>
          <a:ln w="9525">
            <a:noFill/>
            <a:miter lim="800000"/>
            <a:headEnd/>
            <a:tailEnd/>
          </a:ln>
        </p:spPr>
        <p:txBody>
          <a:bodyPr>
            <a:spAutoFit/>
          </a:bodyPr>
          <a:lstStyle/>
          <a:p>
            <a:pPr algn="just" rtl="0"/>
            <a:r>
              <a:rPr lang="en-US" sz="1100" b="1" dirty="0">
                <a:solidFill>
                  <a:schemeClr val="tx2"/>
                </a:solidFill>
              </a:rPr>
              <a:t>Number of Students:</a:t>
            </a:r>
            <a:r>
              <a:rPr lang="en-US" sz="1000" b="1" dirty="0">
                <a:solidFill>
                  <a:schemeClr val="tx2"/>
                </a:solidFill>
              </a:rPr>
              <a:t> </a:t>
            </a:r>
            <a:r>
              <a:rPr lang="en-US" sz="1000" dirty="0" smtClean="0"/>
              <a:t>906 </a:t>
            </a:r>
            <a:r>
              <a:rPr lang="en-US" sz="1000" dirty="0"/>
              <a:t>at morning studies in all departments.</a:t>
            </a:r>
          </a:p>
          <a:p>
            <a:pPr algn="just" rtl="0"/>
            <a:r>
              <a:rPr lang="en-US" sz="1100" b="1" dirty="0">
                <a:solidFill>
                  <a:schemeClr val="tx2"/>
                </a:solidFill>
              </a:rPr>
              <a:t>Number of Students:</a:t>
            </a:r>
            <a:r>
              <a:rPr lang="en-US" sz="1000" b="1" dirty="0">
                <a:solidFill>
                  <a:schemeClr val="tx2"/>
                </a:solidFill>
              </a:rPr>
              <a:t> </a:t>
            </a:r>
            <a:r>
              <a:rPr lang="en-US" sz="1000" dirty="0" smtClean="0"/>
              <a:t>55 </a:t>
            </a:r>
            <a:r>
              <a:rPr lang="en-US" sz="1000" dirty="0"/>
              <a:t>at evening studies in all departments. </a:t>
            </a:r>
          </a:p>
          <a:p>
            <a:pPr algn="just" rtl="0"/>
            <a:endParaRPr lang="en-US" sz="1000" dirty="0"/>
          </a:p>
        </p:txBody>
      </p:sp>
      <p:sp>
        <p:nvSpPr>
          <p:cNvPr id="8" name="Freeform 7"/>
          <p:cNvSpPr/>
          <p:nvPr/>
        </p:nvSpPr>
        <p:spPr>
          <a:xfrm>
            <a:off x="1295400" y="11287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49160"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17</a:t>
            </a:r>
            <a:endParaRPr lang="ar-IQ" sz="110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3000" y="636965"/>
            <a:ext cx="3124200" cy="338554"/>
          </a:xfrm>
          <a:prstGeom prst="rect">
            <a:avLst/>
          </a:prstGeom>
          <a:noFill/>
          <a:ln>
            <a:noFill/>
          </a:ln>
        </p:spPr>
        <p:style>
          <a:lnRef idx="1">
            <a:schemeClr val="accent5"/>
          </a:lnRef>
          <a:fillRef idx="3">
            <a:schemeClr val="accent5"/>
          </a:fillRef>
          <a:effectRef idx="2">
            <a:schemeClr val="accent5"/>
          </a:effectRef>
          <a:fontRef idx="minor">
            <a:schemeClr val="lt1"/>
          </a:fontRef>
        </p:style>
        <p:txBody>
          <a:bodyPr rtlCol="1">
            <a:spAutoFit/>
          </a:bodyPr>
          <a:lstStyle/>
          <a:p>
            <a:pPr algn="ctr" rtl="0">
              <a:defRPr/>
            </a:pPr>
            <a:r>
              <a:rPr lang="fr-FR" sz="1600" dirty="0">
                <a:solidFill>
                  <a:schemeClr val="tx1"/>
                </a:solidFill>
              </a:rPr>
              <a:t>Université importants courriels</a:t>
            </a:r>
            <a:endParaRPr lang="ar-IQ" sz="16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Arial" charset="0"/>
            </a:endParaRPr>
          </a:p>
        </p:txBody>
      </p:sp>
      <p:sp>
        <p:nvSpPr>
          <p:cNvPr id="10" name="Freeform 9"/>
          <p:cNvSpPr/>
          <p:nvPr/>
        </p:nvSpPr>
        <p:spPr>
          <a:xfrm>
            <a:off x="1352550" y="10398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8" name="Rectangle 7"/>
          <p:cNvSpPr/>
          <p:nvPr/>
        </p:nvSpPr>
        <p:spPr>
          <a:xfrm>
            <a:off x="457200" y="1235075"/>
            <a:ext cx="4648200" cy="3477875"/>
          </a:xfrm>
          <a:prstGeom prst="rect">
            <a:avLst/>
          </a:prstGeom>
        </p:spPr>
        <p:txBody>
          <a:bodyPr>
            <a:spAutoFit/>
          </a:bodyPr>
          <a:lstStyle/>
          <a:p>
            <a:pPr marL="228600" indent="-228600" algn="l" rtl="0">
              <a:buFont typeface="+mj-lt"/>
              <a:buAutoNum type="arabicPeriod"/>
              <a:defRPr/>
            </a:pPr>
            <a:r>
              <a:rPr lang="fr-FR" sz="1000" dirty="0">
                <a:cs typeface="+mn-cs"/>
              </a:rPr>
              <a:t>Bureau du Chancelier: uniheadoffice@uobabylon.edu.iq</a:t>
            </a:r>
          </a:p>
          <a:p>
            <a:pPr marL="228600" indent="-228600" algn="l" rtl="0">
              <a:buFont typeface="+mj-lt"/>
              <a:buAutoNum type="arabicPeriod"/>
              <a:defRPr/>
            </a:pPr>
            <a:r>
              <a:rPr lang="fr-FR" sz="1000" dirty="0">
                <a:cs typeface="+mn-cs"/>
              </a:rPr>
              <a:t>Vice-chancelier du bureau des affaires académiques: vcacaoffice@uobabylon.edu.iq</a:t>
            </a:r>
          </a:p>
          <a:p>
            <a:pPr marL="228600" indent="-228600" algn="l" rtl="0">
              <a:buFont typeface="+mj-lt"/>
              <a:buAutoNum type="arabicPeriod"/>
              <a:defRPr/>
            </a:pPr>
            <a:r>
              <a:rPr lang="fr-FR" sz="1000" dirty="0">
                <a:cs typeface="+mn-cs"/>
              </a:rPr>
              <a:t>Vice-Chancelier pour les affaires administratives: vacadmoffice@uobabylon.edu.iq</a:t>
            </a:r>
          </a:p>
          <a:p>
            <a:pPr marL="228600" indent="-228600" algn="l" rtl="0">
              <a:buFont typeface="+mj-lt"/>
              <a:buAutoNum type="arabicPeriod"/>
              <a:defRPr/>
            </a:pPr>
            <a:r>
              <a:rPr lang="fr-FR" sz="1000" dirty="0">
                <a:cs typeface="+mn-cs"/>
              </a:rPr>
              <a:t>Département de l'inscription et des affaires étudiantes: studentsaffairs@uobabylon.edu.iq</a:t>
            </a:r>
          </a:p>
          <a:p>
            <a:pPr marL="228600" indent="-228600" algn="l" rtl="0">
              <a:buFont typeface="+mj-lt"/>
              <a:buAutoNum type="arabicPeriod"/>
              <a:defRPr/>
            </a:pPr>
            <a:r>
              <a:rPr lang="fr-FR" sz="1000" dirty="0">
                <a:cs typeface="+mn-cs"/>
              </a:rPr>
              <a:t>Département de l'assurance qualité et de la sûreté de fonctionnement: iso@uobabylon.edu.iq</a:t>
            </a:r>
          </a:p>
          <a:p>
            <a:pPr marL="228600" indent="-228600" algn="l" rtl="0">
              <a:buFont typeface="+mj-lt"/>
              <a:buAutoNum type="arabicPeriod"/>
              <a:defRPr/>
            </a:pPr>
            <a:r>
              <a:rPr lang="fr-FR" sz="1000" dirty="0">
                <a:cs typeface="+mn-cs"/>
              </a:rPr>
              <a:t>Conseil de l'Université: uniconsul@uobabylon.edu.iq</a:t>
            </a:r>
          </a:p>
          <a:p>
            <a:pPr marL="228600" indent="-228600" algn="l" rtl="0">
              <a:buFont typeface="+mj-lt"/>
              <a:buAutoNum type="arabicPeriod"/>
              <a:defRPr/>
            </a:pPr>
            <a:r>
              <a:rPr lang="fr-FR" sz="1000" dirty="0">
                <a:cs typeface="+mn-cs"/>
              </a:rPr>
              <a:t>Bibliothèque centrale: Library@uobabylon.edu.iq</a:t>
            </a:r>
          </a:p>
          <a:p>
            <a:pPr marL="228600" indent="-228600" algn="l" rtl="0">
              <a:buFont typeface="+mj-lt"/>
              <a:buAutoNum type="arabicPeriod"/>
              <a:defRPr/>
            </a:pPr>
            <a:r>
              <a:rPr lang="fr-FR" sz="1000" dirty="0">
                <a:cs typeface="+mn-cs"/>
              </a:rPr>
              <a:t>Département des études de troisième cycle: hiedudep@uobabylon.edu.iq</a:t>
            </a:r>
          </a:p>
          <a:p>
            <a:pPr marL="228600" indent="-228600" algn="l" rtl="0">
              <a:buFont typeface="+mj-lt"/>
              <a:buAutoNum type="arabicPeriod"/>
              <a:defRPr/>
            </a:pPr>
            <a:r>
              <a:rPr lang="fr-FR" sz="1000" dirty="0">
                <a:cs typeface="+mn-cs"/>
              </a:rPr>
              <a:t>Département des affaires scientifiques: acadaffairs@uobabylon.edu.iq</a:t>
            </a:r>
          </a:p>
          <a:p>
            <a:pPr marL="228600" indent="-228600" algn="l" rtl="0">
              <a:buFont typeface="+mj-lt"/>
              <a:buAutoNum type="arabicPeriod"/>
              <a:defRPr/>
            </a:pPr>
            <a:r>
              <a:rPr lang="fr-FR" sz="1000" dirty="0">
                <a:cs typeface="+mn-cs"/>
              </a:rPr>
              <a:t>Centre de formation continue: conedu@uobabylon.edu.iq</a:t>
            </a:r>
          </a:p>
          <a:p>
            <a:pPr marL="228600" indent="-228600" algn="l" rtl="0">
              <a:buFont typeface="+mj-lt"/>
              <a:buAutoNum type="arabicPeriod"/>
              <a:defRPr/>
            </a:pPr>
            <a:r>
              <a:rPr lang="fr-FR" sz="1000" dirty="0">
                <a:cs typeface="+mn-cs"/>
              </a:rPr>
              <a:t>Centre de calcul: compcen@uobabylon.edu.iq</a:t>
            </a:r>
          </a:p>
          <a:p>
            <a:pPr marL="228600" indent="-228600" algn="l" rtl="0">
              <a:buFont typeface="+mj-lt"/>
              <a:buAutoNum type="arabicPeriod"/>
              <a:defRPr/>
            </a:pPr>
            <a:r>
              <a:rPr lang="fr-FR" sz="1000" dirty="0">
                <a:cs typeface="+mn-cs"/>
              </a:rPr>
              <a:t>Centre de Babylone pour les études civilisées et historiques: stdcen@uobabylon.edu.iq</a:t>
            </a:r>
          </a:p>
          <a:p>
            <a:pPr marL="228600" indent="-228600" algn="l" rtl="0">
              <a:buFont typeface="+mj-lt"/>
              <a:buAutoNum type="arabicPeriod"/>
              <a:defRPr/>
            </a:pPr>
            <a:r>
              <a:rPr lang="fr-FR" sz="1000" dirty="0">
                <a:cs typeface="+mn-cs"/>
              </a:rPr>
              <a:t>Centre de recherche sur l'environnement: locenvcen@uobabylon.edu.iq</a:t>
            </a:r>
            <a:endParaRPr lang="en-US" sz="1000" dirty="0">
              <a:cs typeface="+mn-cs"/>
            </a:endParaRPr>
          </a:p>
          <a:p>
            <a:pPr algn="l" rtl="0">
              <a:defRPr/>
            </a:pPr>
            <a:endParaRPr lang="en-US" sz="1000" dirty="0">
              <a:cs typeface="+mn-cs"/>
            </a:endParaRPr>
          </a:p>
          <a:p>
            <a:pPr algn="l" rtl="0">
              <a:defRPr/>
            </a:pPr>
            <a:endParaRPr lang="en-US" sz="1000" dirty="0">
              <a:cs typeface="+mn-cs"/>
            </a:endParaRPr>
          </a:p>
          <a:p>
            <a:pPr algn="l" rtl="0">
              <a:defRPr/>
            </a:pPr>
            <a:endParaRPr lang="en-US" sz="1000" dirty="0">
              <a:cs typeface="+mn-cs"/>
            </a:endParaRPr>
          </a:p>
          <a:p>
            <a:pPr algn="l" rtl="0">
              <a:defRPr/>
            </a:pPr>
            <a:endParaRPr lang="ar-IQ" sz="1000" dirty="0">
              <a:cs typeface="+mn-cs"/>
            </a:endParaRPr>
          </a:p>
        </p:txBody>
      </p:sp>
      <p:sp>
        <p:nvSpPr>
          <p:cNvPr id="21508" name="TextBox 8"/>
          <p:cNvSpPr txBox="1">
            <a:spLocks noChangeArrowheads="1"/>
          </p:cNvSpPr>
          <p:nvPr/>
        </p:nvSpPr>
        <p:spPr bwMode="auto">
          <a:xfrm>
            <a:off x="2362200" y="7342188"/>
            <a:ext cx="685800" cy="263525"/>
          </a:xfrm>
          <a:prstGeom prst="rect">
            <a:avLst/>
          </a:prstGeom>
          <a:noFill/>
          <a:ln w="9525">
            <a:noFill/>
            <a:miter lim="800000"/>
            <a:headEnd/>
            <a:tailEnd/>
          </a:ln>
        </p:spPr>
        <p:txBody>
          <a:bodyPr>
            <a:spAutoFit/>
          </a:bodyPr>
          <a:lstStyle/>
          <a:p>
            <a:pPr algn="ctr" rtl="0"/>
            <a:r>
              <a:rPr lang="en-US" sz="1100"/>
              <a:t>2</a:t>
            </a:r>
            <a:endParaRPr lang="ar-IQ" sz="1100"/>
          </a:p>
        </p:txBody>
      </p:sp>
      <p:pic>
        <p:nvPicPr>
          <p:cNvPr id="11" name="Picture 10" descr="29.jpg"/>
          <p:cNvPicPr>
            <a:picLocks noChangeAspect="1"/>
          </p:cNvPicPr>
          <p:nvPr/>
        </p:nvPicPr>
        <p:blipFill>
          <a:blip r:embed="rId2"/>
          <a:stretch>
            <a:fillRect/>
          </a:stretch>
        </p:blipFill>
        <p:spPr>
          <a:xfrm>
            <a:off x="685800" y="4024313"/>
            <a:ext cx="4114800" cy="2305050"/>
          </a:xfrm>
          <a:prstGeom prst="rect">
            <a:avLst/>
          </a:prstGeom>
          <a:ln>
            <a:noFill/>
          </a:ln>
          <a:effectLst>
            <a:outerShdw blurRad="292100" dist="139700" dir="2700000" algn="tl" rotWithShape="0">
              <a:srgbClr val="333333">
                <a:alpha val="65000"/>
              </a:srgbClr>
            </a:outerShdw>
          </a:effectLst>
        </p:spPr>
        <p:style>
          <a:lnRef idx="1">
            <a:schemeClr val="accent3"/>
          </a:lnRef>
          <a:fillRef idx="2">
            <a:schemeClr val="accent3"/>
          </a:fillRef>
          <a:effectRef idx="1">
            <a:schemeClr val="accent3"/>
          </a:effectRef>
          <a:fontRef idx="minor">
            <a:schemeClr val="dk1"/>
          </a:fontRef>
        </p:style>
      </p:pic>
      <p:sp>
        <p:nvSpPr>
          <p:cNvPr id="21510" name="TextBox 11"/>
          <p:cNvSpPr txBox="1">
            <a:spLocks noChangeArrowheads="1"/>
          </p:cNvSpPr>
          <p:nvPr/>
        </p:nvSpPr>
        <p:spPr bwMode="auto">
          <a:xfrm>
            <a:off x="1747837" y="6462713"/>
            <a:ext cx="2133600" cy="307777"/>
          </a:xfrm>
          <a:prstGeom prst="rect">
            <a:avLst/>
          </a:prstGeom>
          <a:noFill/>
          <a:ln w="9525">
            <a:noFill/>
            <a:miter lim="800000"/>
            <a:headEnd/>
            <a:tailEnd/>
          </a:ln>
        </p:spPr>
        <p:txBody>
          <a:bodyPr>
            <a:spAutoFit/>
          </a:bodyPr>
          <a:lstStyle/>
          <a:p>
            <a:pPr algn="ctr" rtl="0"/>
            <a:r>
              <a:rPr lang="fr-FR" sz="1400" dirty="0"/>
              <a:t>Campus principal</a:t>
            </a:r>
            <a:endParaRPr lang="en-US" sz="1200" b="1" dirty="0">
              <a:solidFill>
                <a:srgbClr val="FF0000"/>
              </a:solidFill>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صور\علوم بنات\DSC00628.JPG"/>
          <p:cNvPicPr>
            <a:picLocks noChangeAspect="1" noChangeArrowheads="1"/>
          </p:cNvPicPr>
          <p:nvPr/>
        </p:nvPicPr>
        <p:blipFill>
          <a:blip r:embed="rId2">
            <a:lum contrast="10000"/>
          </a:blip>
          <a:srcRect t="20000"/>
          <a:stretch>
            <a:fillRect/>
          </a:stretch>
        </p:blipFill>
        <p:spPr bwMode="auto">
          <a:xfrm>
            <a:off x="0" y="1128713"/>
            <a:ext cx="5486400" cy="6461125"/>
          </a:xfrm>
          <a:prstGeom prst="rect">
            <a:avLst/>
          </a:prstGeom>
          <a:ln>
            <a:noFill/>
          </a:ln>
          <a:effectLst>
            <a:outerShdw blurRad="292100" dist="139700" dir="2700000" algn="tl" rotWithShape="0">
              <a:srgbClr val="333333">
                <a:alpha val="65000"/>
              </a:srgbClr>
            </a:outerShdw>
          </a:effectLst>
        </p:spPr>
      </p:pic>
      <p:sp>
        <p:nvSpPr>
          <p:cNvPr id="7" name="TextBox 2"/>
          <p:cNvSpPr txBox="1"/>
          <p:nvPr/>
        </p:nvSpPr>
        <p:spPr>
          <a:xfrm>
            <a:off x="1106615" y="594519"/>
            <a:ext cx="3236785" cy="369332"/>
          </a:xfrm>
          <a:prstGeom prst="rect">
            <a:avLst/>
          </a:prstGeom>
          <a:noFill/>
        </p:spPr>
        <p:txBody>
          <a:bodyPr wrap="none" rtlCol="1">
            <a:spAutoFit/>
          </a:bodyPr>
          <a:lstStyle/>
          <a:p>
            <a:pPr algn="ctr" rtl="0">
              <a:defRPr/>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a:t>
            </a:r>
            <a:r>
              <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of Science for Girls</a:t>
            </a:r>
            <a:endPar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Tree>
  </p:cSld>
  <p:clrMapOvr>
    <a:masterClrMapping/>
  </p:clrMapOvr>
  <p:transition spd="med">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4"/>
          <p:cNvSpPr/>
          <p:nvPr/>
        </p:nvSpPr>
        <p:spPr>
          <a:xfrm>
            <a:off x="590550" y="1052513"/>
            <a:ext cx="4271963" cy="3600986"/>
          </a:xfrm>
          <a:prstGeom prst="rect">
            <a:avLst/>
          </a:prstGeom>
        </p:spPr>
        <p:txBody>
          <a:bodyPr>
            <a:spAutoFit/>
          </a:bodyPr>
          <a:lstStyle/>
          <a:p>
            <a:pPr algn="just" rtl="0">
              <a:lnSpc>
                <a:spcPct val="80000"/>
              </a:lnSpc>
              <a:defRPr/>
            </a:pPr>
            <a:r>
              <a:rPr lang="en-US" sz="1000" dirty="0">
                <a:latin typeface="Arial" pitchFamily="34" charset="0"/>
                <a:cs typeface="Arial" pitchFamily="34" charset="0"/>
              </a:rPr>
              <a:t>Believing that distributing science and culture among people is its duty, the Ministry of Higher Education and Scientific Research decided to establish the Faculty of Arts at University of Babylon on 6th of November, </a:t>
            </a:r>
            <a:r>
              <a:rPr lang="en-US" sz="1000" dirty="0" smtClean="0">
                <a:latin typeface="Arial" pitchFamily="34" charset="0"/>
                <a:cs typeface="Arial" pitchFamily="34" charset="0"/>
              </a:rPr>
              <a:t>2004. </a:t>
            </a:r>
            <a:r>
              <a:rPr lang="en-US" sz="1000" dirty="0">
                <a:latin typeface="Arial" pitchFamily="34" charset="0"/>
                <a:cs typeface="Arial" pitchFamily="34" charset="0"/>
              </a:rPr>
              <a:t>The intention behind this decision is to  make the new Faculty as an educational edifice, a centre for publishing human social sciences and qualifying specialists and researchers in these sciences.</a:t>
            </a:r>
          </a:p>
          <a:p>
            <a:pPr indent="269875" algn="just" rtl="0">
              <a:lnSpc>
                <a:spcPct val="80000"/>
              </a:lnSpc>
              <a:defRPr/>
            </a:pPr>
            <a:r>
              <a:rPr lang="en-US" sz="1000" dirty="0">
                <a:latin typeface="Arial" pitchFamily="34" charset="0"/>
                <a:cs typeface="Arial" pitchFamily="34" charset="0"/>
              </a:rPr>
              <a:t>The Faculty consists of three departments; Department of Arabic Language, Department of Archaeology and Department of Sociology. </a:t>
            </a:r>
          </a:p>
          <a:p>
            <a:pPr indent="269875" algn="just" rtl="0">
              <a:lnSpc>
                <a:spcPct val="80000"/>
              </a:lnSpc>
              <a:defRPr/>
            </a:pPr>
            <a:r>
              <a:rPr lang="en-US" sz="1000" dirty="0">
                <a:latin typeface="Arial" pitchFamily="34" charset="0"/>
                <a:cs typeface="Arial" pitchFamily="34" charset="0"/>
              </a:rPr>
              <a:t>The Deanery of Faculty of Arts  endeavors  to make </a:t>
            </a:r>
            <a:r>
              <a:rPr lang="en-US" sz="1000" dirty="0" smtClean="0">
                <a:latin typeface="Arial" pitchFamily="34" charset="0"/>
                <a:cs typeface="Arial" pitchFamily="34" charset="0"/>
              </a:rPr>
              <a:t>faculty </a:t>
            </a:r>
            <a:r>
              <a:rPr lang="en-US" sz="1000" dirty="0">
                <a:latin typeface="Arial" pitchFamily="34" charset="0"/>
                <a:cs typeface="Arial" pitchFamily="34" charset="0"/>
              </a:rPr>
              <a:t>as a house of science taking care of human beings since they are the corner stone of  intellectual and social development, promotion, and the enforcement of the dedication for  seeking human knowledge, in addition to qualifying groups of academic researchers in different human sciences. </a:t>
            </a:r>
          </a:p>
          <a:p>
            <a:pPr indent="269875" algn="just" rtl="0">
              <a:lnSpc>
                <a:spcPct val="80000"/>
              </a:lnSpc>
              <a:defRPr/>
            </a:pPr>
            <a:endParaRPr lang="en-US" sz="1000" dirty="0">
              <a:latin typeface="Arial" pitchFamily="34" charset="0"/>
              <a:cs typeface="Arial" pitchFamily="34" charset="0"/>
            </a:endParaRPr>
          </a:p>
          <a:p>
            <a:pPr indent="266700" algn="just" rtl="0">
              <a:defRPr/>
            </a:pPr>
            <a:r>
              <a:rPr lang="en-US" sz="1000" dirty="0">
                <a:cs typeface="+mn-cs"/>
              </a:rPr>
              <a:t>The Faculty offers undergraduate and postgraduate studies. The bachelors degree is to be awarded after (at least four academic years of full-time study program. The master degree (courses and research) awarded after (at least) two academic years of full-time study program</a:t>
            </a:r>
          </a:p>
          <a:p>
            <a:pPr algn="l" rtl="0">
              <a:defRPr/>
            </a:pPr>
            <a:r>
              <a:rPr lang="en-US" sz="1000" dirty="0">
                <a:cs typeface="+mn-cs"/>
              </a:rPr>
              <a:t> </a:t>
            </a:r>
          </a:p>
          <a:p>
            <a:pPr algn="l" rtl="0">
              <a:defRPr/>
            </a:pPr>
            <a:r>
              <a:rPr lang="en-US" sz="1200" b="1" dirty="0">
                <a:solidFill>
                  <a:schemeClr val="tx2"/>
                </a:solidFill>
                <a:cs typeface="+mn-cs"/>
              </a:rPr>
              <a:t>Departments of the Faculty:</a:t>
            </a:r>
          </a:p>
          <a:p>
            <a:pPr indent="85725" algn="l" rtl="0">
              <a:buFont typeface="Arial" pitchFamily="34" charset="0"/>
              <a:buChar char="•"/>
              <a:defRPr/>
            </a:pPr>
            <a:r>
              <a:rPr lang="en-US" sz="1000" dirty="0">
                <a:cs typeface="+mn-cs"/>
              </a:rPr>
              <a:t>Department of Arabic Language</a:t>
            </a:r>
          </a:p>
          <a:p>
            <a:pPr indent="85725" algn="l" rtl="0">
              <a:buFont typeface="Arial" pitchFamily="34" charset="0"/>
              <a:buChar char="•"/>
              <a:defRPr/>
            </a:pPr>
            <a:r>
              <a:rPr lang="en-US" sz="1000" dirty="0">
                <a:cs typeface="+mn-cs"/>
              </a:rPr>
              <a:t>Department of Archaeology</a:t>
            </a:r>
          </a:p>
          <a:p>
            <a:pPr indent="85725" algn="l" rtl="0">
              <a:buFont typeface="Arial" pitchFamily="34" charset="0"/>
              <a:buChar char="•"/>
              <a:defRPr/>
            </a:pPr>
            <a:r>
              <a:rPr lang="en-US" sz="1000" dirty="0">
                <a:cs typeface="+mn-cs"/>
              </a:rPr>
              <a:t>Department of Sociology</a:t>
            </a:r>
          </a:p>
          <a:p>
            <a:pPr indent="269875" algn="just" rtl="0">
              <a:lnSpc>
                <a:spcPct val="80000"/>
              </a:lnSpc>
              <a:defRPr/>
            </a:pPr>
            <a:endParaRPr lang="ar-IQ" sz="1000" dirty="0">
              <a:cs typeface="+mn-cs"/>
            </a:endParaRPr>
          </a:p>
        </p:txBody>
      </p:sp>
      <p:sp>
        <p:nvSpPr>
          <p:cNvPr id="4" name="TextBox 3"/>
          <p:cNvSpPr txBox="1"/>
          <p:nvPr/>
        </p:nvSpPr>
        <p:spPr>
          <a:xfrm>
            <a:off x="1752600" y="518319"/>
            <a:ext cx="1614929" cy="338554"/>
          </a:xfrm>
          <a:prstGeom prst="rect">
            <a:avLst/>
          </a:prstGeom>
          <a:noFill/>
        </p:spPr>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Arts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52227" name="TextBox 4"/>
          <p:cNvSpPr txBox="1">
            <a:spLocks noChangeArrowheads="1"/>
          </p:cNvSpPr>
          <p:nvPr/>
        </p:nvSpPr>
        <p:spPr bwMode="auto">
          <a:xfrm>
            <a:off x="1752600" y="6081713"/>
            <a:ext cx="2190750"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art@uobabylon.edu.iq</a:t>
            </a:r>
            <a:endParaRPr lang="ar-IQ" sz="1200"/>
          </a:p>
        </p:txBody>
      </p:sp>
      <p:sp>
        <p:nvSpPr>
          <p:cNvPr id="52228" name="TextBox 5"/>
          <p:cNvSpPr txBox="1">
            <a:spLocks noChangeArrowheads="1"/>
          </p:cNvSpPr>
          <p:nvPr/>
        </p:nvSpPr>
        <p:spPr bwMode="auto">
          <a:xfrm>
            <a:off x="590550" y="5194300"/>
            <a:ext cx="4357688"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a:t>
            </a:r>
            <a:r>
              <a:rPr lang="en-US" sz="1200">
                <a:solidFill>
                  <a:schemeClr val="tx2"/>
                </a:solidFill>
              </a:rPr>
              <a:t>  </a:t>
            </a:r>
            <a:r>
              <a:rPr lang="en-US" sz="1100"/>
              <a:t>50 members.</a:t>
            </a:r>
            <a:endParaRPr lang="ar-IQ" sz="1100"/>
          </a:p>
        </p:txBody>
      </p:sp>
      <p:sp>
        <p:nvSpPr>
          <p:cNvPr id="52229" name="TextBox 6"/>
          <p:cNvSpPr txBox="1">
            <a:spLocks noChangeArrowheads="1"/>
          </p:cNvSpPr>
          <p:nvPr/>
        </p:nvSpPr>
        <p:spPr bwMode="auto">
          <a:xfrm>
            <a:off x="595313" y="5394325"/>
            <a:ext cx="4419600" cy="276225"/>
          </a:xfrm>
          <a:prstGeom prst="rect">
            <a:avLst/>
          </a:prstGeom>
          <a:noFill/>
          <a:ln w="9525">
            <a:noFill/>
            <a:miter lim="800000"/>
            <a:headEnd/>
            <a:tailEnd/>
          </a:ln>
        </p:spPr>
        <p:txBody>
          <a:bodyPr>
            <a:spAutoFit/>
          </a:bodyPr>
          <a:lstStyle/>
          <a:p>
            <a:pPr algn="just" rtl="0"/>
            <a:r>
              <a:rPr lang="en-US" sz="1200" b="1" dirty="0">
                <a:solidFill>
                  <a:schemeClr val="tx2"/>
                </a:solidFill>
              </a:rPr>
              <a:t>Number of Students: </a:t>
            </a:r>
            <a:r>
              <a:rPr lang="en-US" sz="1000" dirty="0" smtClean="0"/>
              <a:t>1325 </a:t>
            </a:r>
            <a:r>
              <a:rPr lang="en-US" sz="1000" dirty="0"/>
              <a:t>at morning studies in all departments. </a:t>
            </a:r>
          </a:p>
        </p:txBody>
      </p:sp>
      <p:sp>
        <p:nvSpPr>
          <p:cNvPr id="8" name="Freeform 7"/>
          <p:cNvSpPr/>
          <p:nvPr/>
        </p:nvSpPr>
        <p:spPr>
          <a:xfrm>
            <a:off x="1219200" y="8874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52231"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18</a:t>
            </a:r>
            <a:endParaRPr lang="ar-IQ" sz="1100"/>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F:\My Work\My Work\directory\cc\babylon.jpg"/>
          <p:cNvPicPr>
            <a:picLocks noChangeAspect="1" noChangeArrowheads="1"/>
          </p:cNvPicPr>
          <p:nvPr/>
        </p:nvPicPr>
        <p:blipFill>
          <a:blip r:embed="rId2"/>
          <a:srcRect b="25122"/>
          <a:stretch>
            <a:fillRect/>
          </a:stretch>
        </p:blipFill>
        <p:spPr bwMode="auto">
          <a:xfrm>
            <a:off x="0" y="1281113"/>
            <a:ext cx="5486400" cy="5791200"/>
          </a:xfrm>
          <a:prstGeom prst="rect">
            <a:avLst/>
          </a:prstGeom>
          <a:noFill/>
          <a:ln w="9525">
            <a:noFill/>
            <a:miter lim="800000"/>
            <a:headEnd/>
            <a:tailEnd/>
          </a:ln>
        </p:spPr>
      </p:pic>
      <p:sp>
        <p:nvSpPr>
          <p:cNvPr id="8" name="TextBox 3"/>
          <p:cNvSpPr txBox="1"/>
          <p:nvPr/>
        </p:nvSpPr>
        <p:spPr>
          <a:xfrm>
            <a:off x="1814071" y="713165"/>
            <a:ext cx="1614929" cy="338554"/>
          </a:xfrm>
          <a:prstGeom prst="rect">
            <a:avLst/>
          </a:prstGeom>
          <a:noFill/>
        </p:spPr>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Arts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Tree>
  </p:cSld>
  <p:clrMapOvr>
    <a:masterClrMapping/>
  </p:clrMapOvr>
  <p:transition spd="med">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3400" y="1411288"/>
            <a:ext cx="4114800" cy="860425"/>
          </a:xfrm>
          <a:prstGeom prst="rect">
            <a:avLst/>
          </a:prstGeom>
          <a:noFill/>
          <a:ln w="9525">
            <a:noFill/>
            <a:miter lim="800000"/>
            <a:headEnd/>
            <a:tailEnd/>
          </a:ln>
          <a:effectLst/>
        </p:spPr>
        <p:txBody>
          <a:bodyPr anchor="ctr">
            <a:spAutoFit/>
          </a:bodyPr>
          <a:lstStyle/>
          <a:p>
            <a:pPr algn="just" rtl="0">
              <a:defRPr/>
            </a:pPr>
            <a:r>
              <a:rPr lang="en-US" sz="1000" dirty="0">
                <a:cs typeface="+mn-cs"/>
              </a:rPr>
              <a:t>This Faculty was established in 2005.  The Faculty aims</a:t>
            </a:r>
          </a:p>
          <a:p>
            <a:pPr algn="just" rtl="0">
              <a:defRPr/>
            </a:pPr>
            <a:r>
              <a:rPr lang="en-US" sz="1000" dirty="0">
                <a:cs typeface="+mn-cs"/>
              </a:rPr>
              <a:t> </a:t>
            </a:r>
            <a:r>
              <a:rPr lang="en-US" sz="1000" dirty="0">
                <a:latin typeface="Arial" pitchFamily="34" charset="0"/>
                <a:cs typeface="Arial" pitchFamily="34" charset="0"/>
              </a:rPr>
              <a:t>to develop the skills you need for a high-level career in accountancy, finance, banking, insurance, the public sector or general, industrial, and environmental  management.</a:t>
            </a:r>
          </a:p>
          <a:p>
            <a:pPr algn="just" rtl="0">
              <a:defRPr/>
            </a:pPr>
            <a:r>
              <a:rPr lang="en-US" sz="1000" dirty="0">
                <a:latin typeface="Arial" pitchFamily="34" charset="0"/>
                <a:cs typeface="Arial" pitchFamily="34" charset="0"/>
              </a:rPr>
              <a:t> </a:t>
            </a:r>
            <a:r>
              <a:rPr lang="en-US" sz="1000" dirty="0">
                <a:cs typeface="+mn-cs"/>
              </a:rPr>
              <a:t>It offers undergraduate and postgraduate studies.  .  </a:t>
            </a:r>
          </a:p>
        </p:txBody>
      </p:sp>
      <p:sp>
        <p:nvSpPr>
          <p:cNvPr id="55298" name="Rectangle 3"/>
          <p:cNvSpPr>
            <a:spLocks noChangeArrowheads="1"/>
          </p:cNvSpPr>
          <p:nvPr/>
        </p:nvSpPr>
        <p:spPr bwMode="auto">
          <a:xfrm>
            <a:off x="533400" y="2424113"/>
            <a:ext cx="4191000" cy="892175"/>
          </a:xfrm>
          <a:prstGeom prst="rect">
            <a:avLst/>
          </a:prstGeom>
          <a:noFill/>
          <a:ln w="9525">
            <a:noFill/>
            <a:miter lim="800000"/>
            <a:headEnd/>
            <a:tailEnd/>
          </a:ln>
        </p:spPr>
        <p:txBody>
          <a:bodyPr>
            <a:spAutoFit/>
          </a:bodyPr>
          <a:lstStyle/>
          <a:p>
            <a:pPr algn="l" rtl="0"/>
            <a:r>
              <a:rPr lang="en-US" sz="1200" b="1">
                <a:solidFill>
                  <a:schemeClr val="tx2"/>
                </a:solidFill>
                <a:cs typeface="Times New Roman" pitchFamily="18" charset="0"/>
              </a:rPr>
              <a:t>Departments of Faculty:</a:t>
            </a:r>
            <a:endParaRPr lang="en-US" sz="1200">
              <a:solidFill>
                <a:schemeClr val="tx2"/>
              </a:solidFill>
            </a:endParaRPr>
          </a:p>
          <a:p>
            <a:pPr algn="l" rtl="0">
              <a:buFont typeface="Arial" charset="0"/>
              <a:buChar char="•"/>
            </a:pPr>
            <a:r>
              <a:rPr lang="en-US" sz="1000">
                <a:ea typeface="Arial Unicode MS"/>
                <a:cs typeface="Arial Unicode MS"/>
              </a:rPr>
              <a:t>Department of Accountant and Finance </a:t>
            </a:r>
            <a:endParaRPr lang="ar-IQ" sz="1000">
              <a:ea typeface="Arial Unicode MS"/>
              <a:cs typeface="Arial Unicode MS"/>
            </a:endParaRPr>
          </a:p>
          <a:p>
            <a:pPr algn="l" rtl="0">
              <a:buFont typeface="Arial" charset="0"/>
              <a:buChar char="•"/>
            </a:pPr>
            <a:r>
              <a:rPr lang="en-US" sz="1000">
                <a:ea typeface="Arial Unicode MS"/>
                <a:cs typeface="Arial Unicode MS"/>
              </a:rPr>
              <a:t>Department of Industrial Management</a:t>
            </a:r>
          </a:p>
          <a:p>
            <a:pPr algn="l" rtl="0">
              <a:buFont typeface="Arial" charset="0"/>
              <a:buChar char="•"/>
            </a:pPr>
            <a:r>
              <a:rPr lang="en-US" sz="1000">
                <a:ea typeface="Arial Unicode MS"/>
                <a:cs typeface="Arial Unicode MS"/>
              </a:rPr>
              <a:t>Department of Environmental Management.</a:t>
            </a:r>
            <a:endParaRPr lang="en-US" sz="1000"/>
          </a:p>
          <a:p>
            <a:pPr algn="ctr" rtl="0"/>
            <a:endParaRPr lang="en-US" sz="1000"/>
          </a:p>
        </p:txBody>
      </p:sp>
      <p:sp>
        <p:nvSpPr>
          <p:cNvPr id="5" name="TextBox 4"/>
          <p:cNvSpPr txBox="1"/>
          <p:nvPr/>
        </p:nvSpPr>
        <p:spPr>
          <a:xfrm>
            <a:off x="685801" y="636965"/>
            <a:ext cx="4226222" cy="338554"/>
          </a:xfrm>
          <a:prstGeom prst="rect">
            <a:avLst/>
          </a:prstGeom>
          <a:noFill/>
        </p:spPr>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Administration and Economics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55300" name="TextBox 5"/>
          <p:cNvSpPr txBox="1">
            <a:spLocks noChangeArrowheads="1"/>
          </p:cNvSpPr>
          <p:nvPr/>
        </p:nvSpPr>
        <p:spPr bwMode="auto">
          <a:xfrm>
            <a:off x="533400" y="3719513"/>
            <a:ext cx="2547938"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adminst@uobabylon.edu.iq</a:t>
            </a:r>
            <a:endParaRPr lang="ar-IQ" sz="1200"/>
          </a:p>
        </p:txBody>
      </p:sp>
      <p:sp>
        <p:nvSpPr>
          <p:cNvPr id="55301" name="TextBox 6"/>
          <p:cNvSpPr txBox="1">
            <a:spLocks noChangeArrowheads="1"/>
          </p:cNvSpPr>
          <p:nvPr/>
        </p:nvSpPr>
        <p:spPr bwMode="auto">
          <a:xfrm>
            <a:off x="620068" y="3286459"/>
            <a:ext cx="4357688"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a:t>
            </a:r>
            <a:r>
              <a:rPr lang="en-US" sz="1000">
                <a:solidFill>
                  <a:schemeClr val="tx2"/>
                </a:solidFill>
              </a:rPr>
              <a:t>  </a:t>
            </a:r>
            <a:r>
              <a:rPr lang="en-US" sz="1000"/>
              <a:t>40 members.</a:t>
            </a:r>
            <a:endParaRPr lang="ar-IQ" sz="1000"/>
          </a:p>
        </p:txBody>
      </p:sp>
      <p:sp>
        <p:nvSpPr>
          <p:cNvPr id="55302" name="TextBox 7"/>
          <p:cNvSpPr txBox="1">
            <a:spLocks noChangeArrowheads="1"/>
          </p:cNvSpPr>
          <p:nvPr/>
        </p:nvSpPr>
        <p:spPr bwMode="auto">
          <a:xfrm>
            <a:off x="533400" y="3490913"/>
            <a:ext cx="4343400" cy="584775"/>
          </a:xfrm>
          <a:prstGeom prst="rect">
            <a:avLst/>
          </a:prstGeom>
          <a:noFill/>
          <a:ln w="9525">
            <a:noFill/>
            <a:miter lim="800000"/>
            <a:headEnd/>
            <a:tailEnd/>
          </a:ln>
        </p:spPr>
        <p:txBody>
          <a:bodyPr>
            <a:spAutoFit/>
          </a:bodyPr>
          <a:lstStyle/>
          <a:p>
            <a:pPr algn="just" rtl="0"/>
            <a:r>
              <a:rPr lang="en-US" sz="1100" b="1" dirty="0">
                <a:solidFill>
                  <a:schemeClr val="tx2"/>
                </a:solidFill>
              </a:rPr>
              <a:t>Number of </a:t>
            </a:r>
            <a:r>
              <a:rPr lang="en-US" sz="1100" b="1" dirty="0" smtClean="0">
                <a:solidFill>
                  <a:schemeClr val="tx2"/>
                </a:solidFill>
              </a:rPr>
              <a:t>Morning Students</a:t>
            </a:r>
            <a:r>
              <a:rPr lang="en-US" sz="1100" b="1" dirty="0">
                <a:solidFill>
                  <a:schemeClr val="tx2"/>
                </a:solidFill>
              </a:rPr>
              <a:t>:</a:t>
            </a:r>
            <a:r>
              <a:rPr lang="en-US" sz="1000" b="1" dirty="0">
                <a:solidFill>
                  <a:schemeClr val="tx2"/>
                </a:solidFill>
              </a:rPr>
              <a:t> </a:t>
            </a:r>
            <a:r>
              <a:rPr lang="en-US" sz="1000" dirty="0" smtClean="0"/>
              <a:t>638   </a:t>
            </a:r>
          </a:p>
          <a:p>
            <a:pPr algn="just" rtl="0"/>
            <a:r>
              <a:rPr lang="en-US" sz="1100" b="1" dirty="0">
                <a:solidFill>
                  <a:srgbClr val="1F497D"/>
                </a:solidFill>
              </a:rPr>
              <a:t>Number of </a:t>
            </a:r>
            <a:r>
              <a:rPr lang="en-US" sz="1100" b="1" dirty="0" smtClean="0">
                <a:solidFill>
                  <a:srgbClr val="1F497D"/>
                </a:solidFill>
              </a:rPr>
              <a:t>Evening </a:t>
            </a:r>
            <a:r>
              <a:rPr lang="en-US" sz="1100" b="1" dirty="0">
                <a:solidFill>
                  <a:srgbClr val="1F497D"/>
                </a:solidFill>
              </a:rPr>
              <a:t>Students</a:t>
            </a:r>
            <a:r>
              <a:rPr lang="en-US" sz="1100" b="1" dirty="0" smtClean="0">
                <a:solidFill>
                  <a:srgbClr val="1F497D"/>
                </a:solidFill>
              </a:rPr>
              <a:t>:  </a:t>
            </a:r>
            <a:r>
              <a:rPr lang="en-US" sz="1100" dirty="0" smtClean="0"/>
              <a:t>284</a:t>
            </a:r>
            <a:endParaRPr lang="en-US" sz="1000" dirty="0" smtClean="0"/>
          </a:p>
          <a:p>
            <a:pPr algn="just" rtl="0"/>
            <a:r>
              <a:rPr lang="en-US" sz="1000" dirty="0" smtClean="0"/>
              <a:t> </a:t>
            </a:r>
            <a:endParaRPr lang="en-US" sz="1000" dirty="0"/>
          </a:p>
        </p:txBody>
      </p:sp>
      <p:sp>
        <p:nvSpPr>
          <p:cNvPr id="9" name="Freeform 8"/>
          <p:cNvSpPr/>
          <p:nvPr/>
        </p:nvSpPr>
        <p:spPr>
          <a:xfrm>
            <a:off x="1066800" y="1081088"/>
            <a:ext cx="3352800" cy="123825"/>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55304"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19</a:t>
            </a:r>
            <a:endParaRPr lang="ar-IQ" sz="1100"/>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1" y="636965"/>
            <a:ext cx="4226222" cy="338554"/>
          </a:xfrm>
          <a:prstGeom prst="rect">
            <a:avLst/>
          </a:prstGeom>
          <a:noFill/>
        </p:spPr>
        <p:txBody>
          <a:bodyPr wrap="none" rtlCol="1">
            <a:spAutoFit/>
          </a:bodyPr>
          <a:lstStyle/>
          <a:p>
            <a:pPr algn="l"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Administration and Economics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57346"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19</a:t>
            </a:r>
            <a:endParaRPr lang="ar-IQ" sz="1100"/>
          </a:p>
        </p:txBody>
      </p:sp>
      <p:pic>
        <p:nvPicPr>
          <p:cNvPr id="3074" name="Picture 2" descr="G:\تمريض\DSC00286.JPG"/>
          <p:cNvPicPr>
            <a:picLocks noChangeAspect="1" noChangeArrowheads="1"/>
          </p:cNvPicPr>
          <p:nvPr/>
        </p:nvPicPr>
        <p:blipFill>
          <a:blip r:embed="rId3" cstate="print"/>
          <a:srcRect/>
          <a:stretch>
            <a:fillRect/>
          </a:stretch>
        </p:blipFill>
        <p:spPr bwMode="auto">
          <a:xfrm>
            <a:off x="924788" y="1446252"/>
            <a:ext cx="3556679" cy="4998753"/>
          </a:xfrm>
          <a:prstGeom prst="rect">
            <a:avLst/>
          </a:prstGeom>
          <a:ln>
            <a:noFill/>
          </a:ln>
          <a:effectLst>
            <a:softEdge rad="112500"/>
          </a:effectLst>
        </p:spPr>
        <p:style>
          <a:lnRef idx="1">
            <a:schemeClr val="accent5"/>
          </a:lnRef>
          <a:fillRef idx="3">
            <a:schemeClr val="accent5"/>
          </a:fillRef>
          <a:effectRef idx="2">
            <a:schemeClr val="accent5"/>
          </a:effectRef>
          <a:fontRef idx="minor">
            <a:schemeClr val="lt1"/>
          </a:fontRef>
        </p:style>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94959" y="518319"/>
            <a:ext cx="1986441" cy="338554"/>
          </a:xfrm>
          <a:prstGeom prst="rect">
            <a:avLst/>
          </a:prstGeom>
        </p:spPr>
        <p:txBody>
          <a:bodyPr wrap="none">
            <a:spAutoFit/>
          </a:bodyPr>
          <a:lstStyle/>
          <a:p>
            <a:pPr algn="l" rtl="0">
              <a:defRPr/>
            </a:pPr>
            <a:r>
              <a:rPr lang="en-GB"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Nursing</a:t>
            </a:r>
          </a:p>
        </p:txBody>
      </p:sp>
      <p:sp>
        <p:nvSpPr>
          <p:cNvPr id="4" name="مستطيل 9"/>
          <p:cNvSpPr/>
          <p:nvPr/>
        </p:nvSpPr>
        <p:spPr>
          <a:xfrm>
            <a:off x="581025" y="954088"/>
            <a:ext cx="4267200" cy="2554287"/>
          </a:xfrm>
          <a:prstGeom prst="rect">
            <a:avLst/>
          </a:prstGeom>
        </p:spPr>
        <p:txBody>
          <a:bodyPr>
            <a:spAutoFit/>
          </a:bodyPr>
          <a:lstStyle/>
          <a:p>
            <a:pPr algn="just" rtl="0">
              <a:defRPr/>
            </a:pPr>
            <a:r>
              <a:rPr lang="en-US" sz="1000" dirty="0">
                <a:latin typeface="Arial" pitchFamily="34" charset="0"/>
                <a:ea typeface="Times New Roman" pitchFamily="18" charset="0"/>
                <a:cs typeface="Arial" pitchFamily="34" charset="0"/>
              </a:rPr>
              <a:t>Faculty of Nursing established in 2007</a:t>
            </a:r>
          </a:p>
          <a:p>
            <a:pPr algn="just" rtl="0">
              <a:defRPr/>
            </a:pPr>
            <a:r>
              <a:rPr lang="en-US" sz="1000" dirty="0">
                <a:latin typeface="Arial" pitchFamily="34" charset="0"/>
                <a:ea typeface="Times New Roman" pitchFamily="18" charset="0"/>
                <a:cs typeface="Arial" pitchFamily="34" charset="0"/>
              </a:rPr>
              <a:t>   </a:t>
            </a:r>
          </a:p>
          <a:p>
            <a:pPr algn="l" rtl="0">
              <a:defRPr/>
            </a:pPr>
            <a:r>
              <a:rPr lang="en-GB" sz="1000" dirty="0"/>
              <a:t>Students study the theoretical basis of nursing practice and a range of theories of human functioning drawn from behavioural, social and biological sciences. Emphasis is placed on the importance of competence in clinical nursing practice combined with in-depth knowledge and evidence-based decision making skills. </a:t>
            </a:r>
          </a:p>
          <a:p>
            <a:pPr algn="l" rtl="0">
              <a:defRPr/>
            </a:pPr>
            <a:r>
              <a:rPr lang="en-GB" sz="1000" dirty="0"/>
              <a:t>The School maintains excellent working relationships with  local hospitals, and students will undertake a range of practice placements in both community and hospital settings. Clinical staff based within practice placements and academic staff from the School are available to support students with their studies whilst on placement, and to assist and guide should any difficulties arise.</a:t>
            </a:r>
          </a:p>
          <a:p>
            <a:pPr algn="just" rtl="0">
              <a:defRPr/>
            </a:pPr>
            <a:endParaRPr lang="en-US" sz="1000" dirty="0">
              <a:latin typeface="Arial" pitchFamily="34" charset="0"/>
              <a:cs typeface="Arial" pitchFamily="34" charset="0"/>
            </a:endParaRPr>
          </a:p>
          <a:p>
            <a:pPr indent="266700" algn="just" rtl="0">
              <a:defRPr/>
            </a:pPr>
            <a:r>
              <a:rPr lang="en-US" sz="1000" dirty="0">
                <a:cs typeface="+mn-cs"/>
              </a:rPr>
              <a:t>The Faculty offers undergraduate courses. The bachelors degree awarded after four academic years of full-time study program.</a:t>
            </a:r>
          </a:p>
        </p:txBody>
      </p:sp>
      <p:sp>
        <p:nvSpPr>
          <p:cNvPr id="59395" name="TextBox 4"/>
          <p:cNvSpPr txBox="1">
            <a:spLocks noChangeArrowheads="1"/>
          </p:cNvSpPr>
          <p:nvPr/>
        </p:nvSpPr>
        <p:spPr bwMode="auto">
          <a:xfrm>
            <a:off x="1524000" y="4252913"/>
            <a:ext cx="2513013"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nursing@uobabylon.edu.iq</a:t>
            </a:r>
            <a:endParaRPr lang="ar-IQ" sz="1200"/>
          </a:p>
        </p:txBody>
      </p:sp>
      <p:sp>
        <p:nvSpPr>
          <p:cNvPr id="59396" name="TextBox 5"/>
          <p:cNvSpPr txBox="1">
            <a:spLocks noChangeArrowheads="1"/>
          </p:cNvSpPr>
          <p:nvPr/>
        </p:nvSpPr>
        <p:spPr bwMode="auto">
          <a:xfrm>
            <a:off x="581025" y="3490913"/>
            <a:ext cx="4090988" cy="246062"/>
          </a:xfrm>
          <a:prstGeom prst="rect">
            <a:avLst/>
          </a:prstGeom>
          <a:noFill/>
          <a:ln w="9525">
            <a:noFill/>
            <a:miter lim="800000"/>
            <a:headEnd/>
            <a:tailEnd/>
          </a:ln>
        </p:spPr>
        <p:txBody>
          <a:bodyPr>
            <a:spAutoFit/>
          </a:bodyPr>
          <a:lstStyle/>
          <a:p>
            <a:pPr algn="l" rtl="0"/>
            <a:r>
              <a:rPr lang="en-US" sz="1000" b="1">
                <a:solidFill>
                  <a:schemeClr val="tx2"/>
                </a:solidFill>
              </a:rPr>
              <a:t>Number of Teaching Staff</a:t>
            </a:r>
            <a:r>
              <a:rPr lang="en-US" sz="1000" b="1">
                <a:solidFill>
                  <a:srgbClr val="006600"/>
                </a:solidFill>
              </a:rPr>
              <a:t>:</a:t>
            </a:r>
            <a:r>
              <a:rPr lang="en-US" sz="1000"/>
              <a:t> 21 members.</a:t>
            </a:r>
            <a:endParaRPr lang="ar-IQ" sz="1000"/>
          </a:p>
        </p:txBody>
      </p:sp>
      <p:sp>
        <p:nvSpPr>
          <p:cNvPr id="59397" name="TextBox 6"/>
          <p:cNvSpPr txBox="1">
            <a:spLocks noChangeArrowheads="1"/>
          </p:cNvSpPr>
          <p:nvPr/>
        </p:nvSpPr>
        <p:spPr bwMode="auto">
          <a:xfrm>
            <a:off x="581025" y="3719513"/>
            <a:ext cx="4267200" cy="430887"/>
          </a:xfrm>
          <a:prstGeom prst="rect">
            <a:avLst/>
          </a:prstGeom>
          <a:noFill/>
          <a:ln w="9525">
            <a:noFill/>
            <a:miter lim="800000"/>
            <a:headEnd/>
            <a:tailEnd/>
          </a:ln>
        </p:spPr>
        <p:txBody>
          <a:bodyPr>
            <a:spAutoFit/>
          </a:bodyPr>
          <a:lstStyle/>
          <a:p>
            <a:pPr algn="just" rtl="0"/>
            <a:r>
              <a:rPr lang="en-US" sz="1100" b="1" dirty="0">
                <a:solidFill>
                  <a:schemeClr val="tx2"/>
                </a:solidFill>
              </a:rPr>
              <a:t>Number of </a:t>
            </a:r>
            <a:r>
              <a:rPr lang="en-US" sz="1100" b="1" dirty="0" smtClean="0">
                <a:solidFill>
                  <a:schemeClr val="tx2"/>
                </a:solidFill>
              </a:rPr>
              <a:t>Morning Students</a:t>
            </a:r>
            <a:r>
              <a:rPr lang="en-US" sz="1100" b="1" dirty="0">
                <a:solidFill>
                  <a:schemeClr val="tx2"/>
                </a:solidFill>
              </a:rPr>
              <a:t>:</a:t>
            </a:r>
            <a:r>
              <a:rPr lang="en-US" sz="1000" b="1" dirty="0">
                <a:solidFill>
                  <a:schemeClr val="tx2"/>
                </a:solidFill>
              </a:rPr>
              <a:t> </a:t>
            </a:r>
            <a:r>
              <a:rPr lang="en-US" sz="1000" dirty="0" smtClean="0"/>
              <a:t>505 </a:t>
            </a:r>
          </a:p>
          <a:p>
            <a:pPr algn="just" rtl="0"/>
            <a:r>
              <a:rPr lang="en-US" sz="1000" dirty="0" smtClean="0"/>
              <a:t> </a:t>
            </a:r>
            <a:r>
              <a:rPr lang="en-US" sz="1100" b="1" dirty="0">
                <a:solidFill>
                  <a:srgbClr val="1F497D"/>
                </a:solidFill>
              </a:rPr>
              <a:t>Number of </a:t>
            </a:r>
            <a:r>
              <a:rPr lang="en-US" sz="1100" b="1" dirty="0" smtClean="0">
                <a:solidFill>
                  <a:srgbClr val="1F497D"/>
                </a:solidFill>
              </a:rPr>
              <a:t>Evening Students:</a:t>
            </a:r>
            <a:r>
              <a:rPr lang="en-US" sz="1100" dirty="0" smtClean="0"/>
              <a:t>372</a:t>
            </a:r>
            <a:endParaRPr lang="en-US" sz="1000" dirty="0"/>
          </a:p>
        </p:txBody>
      </p:sp>
      <p:sp>
        <p:nvSpPr>
          <p:cNvPr id="8" name="Freeform 7"/>
          <p:cNvSpPr/>
          <p:nvPr/>
        </p:nvSpPr>
        <p:spPr>
          <a:xfrm>
            <a:off x="1143000" y="854075"/>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59399"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20</a:t>
            </a:r>
            <a:endParaRPr lang="ar-IQ" sz="1100"/>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00200" y="746919"/>
            <a:ext cx="1986441" cy="338554"/>
          </a:xfrm>
          <a:prstGeom prst="rect">
            <a:avLst/>
          </a:prstGeom>
        </p:spPr>
        <p:txBody>
          <a:bodyPr wrap="none">
            <a:spAutoFit/>
          </a:bodyPr>
          <a:lstStyle/>
          <a:p>
            <a:pPr algn="l" rtl="0">
              <a:defRPr/>
            </a:pPr>
            <a:r>
              <a:rPr lang="en-GB"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rPr>
              <a:t>Faculty of Nursing</a:t>
            </a:r>
          </a:p>
        </p:txBody>
      </p:sp>
      <p:sp>
        <p:nvSpPr>
          <p:cNvPr id="61442"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20</a:t>
            </a:r>
            <a:endParaRPr lang="ar-IQ" sz="1100"/>
          </a:p>
        </p:txBody>
      </p:sp>
      <p:pic>
        <p:nvPicPr>
          <p:cNvPr id="61443" name="Picture 2" descr="I:\DSC_0704.jpg"/>
          <p:cNvPicPr>
            <a:picLocks noChangeAspect="1" noChangeArrowheads="1"/>
          </p:cNvPicPr>
          <p:nvPr/>
        </p:nvPicPr>
        <p:blipFill>
          <a:blip r:embed="rId3"/>
          <a:srcRect/>
          <a:stretch>
            <a:fillRect/>
          </a:stretch>
        </p:blipFill>
        <p:spPr bwMode="auto">
          <a:xfrm>
            <a:off x="0" y="1433513"/>
            <a:ext cx="5486400" cy="61563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86905" y="529987"/>
            <a:ext cx="3345788" cy="338554"/>
          </a:xfrm>
          <a:prstGeom prst="rect">
            <a:avLst/>
          </a:prstGeom>
          <a:noFill/>
          <a:ln w="9525">
            <a:noFill/>
            <a:miter lim="800000"/>
            <a:headEnd/>
            <a:tailEnd/>
          </a:ln>
          <a:effectLst/>
        </p:spPr>
        <p:txBody>
          <a:bodyPr wrap="none" anchor="ctr">
            <a:spAutoFit/>
          </a:bodyPr>
          <a:lstStyle/>
          <a:p>
            <a:pPr algn="ctr">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Materials Engineering</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 name="Rectangle 1"/>
          <p:cNvSpPr>
            <a:spLocks noChangeArrowheads="1"/>
          </p:cNvSpPr>
          <p:nvPr/>
        </p:nvSpPr>
        <p:spPr bwMode="auto">
          <a:xfrm>
            <a:off x="533400" y="1103313"/>
            <a:ext cx="4267200" cy="830262"/>
          </a:xfrm>
          <a:prstGeom prst="rect">
            <a:avLst/>
          </a:prstGeom>
          <a:noFill/>
          <a:ln w="9525">
            <a:noFill/>
            <a:miter lim="800000"/>
            <a:headEnd/>
            <a:tailEnd/>
          </a:ln>
          <a:effectLst/>
        </p:spPr>
        <p:txBody>
          <a:bodyPr anchor="ctr">
            <a:spAutoFit/>
          </a:bodyPr>
          <a:lstStyle/>
          <a:p>
            <a:pPr algn="just" rtl="0" eaLnBrk="0" hangingPunct="0">
              <a:defRPr/>
            </a:pPr>
            <a:r>
              <a:rPr lang="en-US" sz="800" dirty="0">
                <a:latin typeface="Arial" pitchFamily="34" charset="0"/>
                <a:ea typeface="Times New Roman" pitchFamily="18" charset="0"/>
                <a:cs typeface="Arial" pitchFamily="34" charset="0"/>
              </a:rPr>
              <a:t>The Faculty was established in 2007. It consists of two </a:t>
            </a:r>
            <a:r>
              <a:rPr lang="en-US" sz="800" dirty="0">
                <a:latin typeface="Arial" pitchFamily="34" charset="0"/>
                <a:ea typeface="Times New Roman" pitchFamily="18" charset="0"/>
                <a:cs typeface="Simplified Arabic" pitchFamily="18" charset="-78"/>
              </a:rPr>
              <a:t>department</a:t>
            </a:r>
            <a:r>
              <a:rPr lang="en-US" sz="800" dirty="0">
                <a:latin typeface="Arial" pitchFamily="34" charset="0"/>
                <a:ea typeface="Times New Roman" pitchFamily="18" charset="0"/>
                <a:cs typeface="Arial" pitchFamily="34" charset="0"/>
              </a:rPr>
              <a:t>s; </a:t>
            </a:r>
            <a:r>
              <a:rPr lang="en-US" sz="800" dirty="0" smtClean="0">
                <a:latin typeface="Arial" pitchFamily="34" charset="0"/>
                <a:ea typeface="Times New Roman" pitchFamily="18" charset="0"/>
                <a:cs typeface="Arial" pitchFamily="34" charset="0"/>
              </a:rPr>
              <a:t>Department </a:t>
            </a:r>
            <a:r>
              <a:rPr lang="en-US" sz="800" dirty="0">
                <a:latin typeface="Arial" pitchFamily="34" charset="0"/>
                <a:ea typeface="Times New Roman" pitchFamily="18" charset="0"/>
                <a:cs typeface="Arial" pitchFamily="34" charset="0"/>
              </a:rPr>
              <a:t>of Metallic Material Engineering and Department of Non-Metallic Material Engineering which has two disciplines: a. Polymer Engineering b. Ceramic </a:t>
            </a:r>
            <a:r>
              <a:rPr lang="en-US" sz="800" dirty="0" smtClean="0">
                <a:latin typeface="Arial" pitchFamily="34" charset="0"/>
                <a:ea typeface="Times New Roman" pitchFamily="18" charset="0"/>
                <a:cs typeface="Arial" pitchFamily="34" charset="0"/>
              </a:rPr>
              <a:t>Engineering.</a:t>
            </a:r>
            <a:endParaRPr lang="en-US" sz="800" dirty="0">
              <a:latin typeface="Arial" pitchFamily="34" charset="0"/>
              <a:ea typeface="Times New Roman" pitchFamily="18" charset="0"/>
              <a:cs typeface="Arial" pitchFamily="34" charset="0"/>
            </a:endParaRPr>
          </a:p>
          <a:p>
            <a:pPr algn="just" rtl="0" eaLnBrk="0" hangingPunct="0">
              <a:defRPr/>
            </a:pPr>
            <a:endParaRPr lang="en-US" sz="800" dirty="0">
              <a:latin typeface="Arial" pitchFamily="34" charset="0"/>
              <a:cs typeface="Arial" pitchFamily="34" charset="0"/>
            </a:endParaRPr>
          </a:p>
          <a:p>
            <a:pPr algn="just" rtl="0" eaLnBrk="0" hangingPunct="0">
              <a:defRPr/>
            </a:pPr>
            <a:endParaRPr lang="en-US" sz="800" dirty="0">
              <a:latin typeface="Arial" pitchFamily="34" charset="0"/>
              <a:cs typeface="Arial" pitchFamily="34" charset="0"/>
            </a:endParaRPr>
          </a:p>
          <a:p>
            <a:pPr indent="266700" algn="just" rtl="0" eaLnBrk="0" hangingPunct="0">
              <a:defRPr/>
            </a:pPr>
            <a:r>
              <a:rPr lang="en-US" sz="800" dirty="0">
                <a:latin typeface="Arial" pitchFamily="34" charset="0"/>
                <a:ea typeface="Times New Roman" pitchFamily="18" charset="0"/>
                <a:cs typeface="Arial" pitchFamily="34" charset="0"/>
              </a:rPr>
              <a:t> </a:t>
            </a:r>
            <a:endParaRPr lang="en-US" sz="800" dirty="0">
              <a:latin typeface="Arial" pitchFamily="34" charset="0"/>
              <a:cs typeface="Arial" pitchFamily="34" charset="0"/>
            </a:endParaRPr>
          </a:p>
        </p:txBody>
      </p:sp>
      <p:sp>
        <p:nvSpPr>
          <p:cNvPr id="4" name="TextBox 3"/>
          <p:cNvSpPr txBox="1"/>
          <p:nvPr/>
        </p:nvSpPr>
        <p:spPr>
          <a:xfrm>
            <a:off x="533400" y="3490913"/>
            <a:ext cx="4267200" cy="736600"/>
          </a:xfrm>
          <a:prstGeom prst="rect">
            <a:avLst/>
          </a:prstGeom>
          <a:noFill/>
        </p:spPr>
        <p:txBody>
          <a:bodyPr rtlCol="1">
            <a:spAutoFit/>
          </a:bodyPr>
          <a:lstStyle/>
          <a:p>
            <a:pPr algn="l" rtl="0">
              <a:defRPr/>
            </a:pPr>
            <a:r>
              <a:rPr lang="en-US" sz="1200" b="1" dirty="0">
                <a:solidFill>
                  <a:schemeClr val="tx2"/>
                </a:solidFill>
                <a:latin typeface="Arial" pitchFamily="34" charset="0"/>
                <a:ea typeface="Times New Roman" pitchFamily="18" charset="0"/>
                <a:cs typeface="Arial" pitchFamily="34" charset="0"/>
              </a:rPr>
              <a:t>Departments of the Faculty:</a:t>
            </a:r>
            <a:endParaRPr lang="en-US" sz="1200" b="1" dirty="0">
              <a:solidFill>
                <a:schemeClr val="tx2"/>
              </a:solidFill>
              <a:latin typeface="Arial" pitchFamily="34" charset="0"/>
              <a:cs typeface="Arial" pitchFamily="34" charset="0"/>
            </a:endParaRPr>
          </a:p>
          <a:p>
            <a:pPr indent="90488" algn="l" rtl="0">
              <a:buFont typeface="Arial" pitchFamily="34" charset="0"/>
              <a:buChar char="•"/>
              <a:defRPr/>
            </a:pPr>
            <a:r>
              <a:rPr lang="en-US" sz="1000" dirty="0">
                <a:latin typeface="Arial" pitchFamily="34" charset="0"/>
                <a:ea typeface="Times New Roman" pitchFamily="18" charset="0"/>
                <a:cs typeface="Arial" pitchFamily="34" charset="0"/>
              </a:rPr>
              <a:t>Department of metallic materials engineering</a:t>
            </a:r>
          </a:p>
          <a:p>
            <a:pPr indent="90488" algn="l" rtl="0">
              <a:buFont typeface="Arial" pitchFamily="34" charset="0"/>
              <a:buChar char="•"/>
              <a:defRPr/>
            </a:pPr>
            <a:r>
              <a:rPr lang="en-US" sz="1000" dirty="0">
                <a:latin typeface="Arial" pitchFamily="34" charset="0"/>
                <a:ea typeface="Times New Roman" pitchFamily="18" charset="0"/>
                <a:cs typeface="Arial" pitchFamily="34" charset="0"/>
              </a:rPr>
              <a:t>Department of non-metallic materials engineering</a:t>
            </a:r>
            <a:endParaRPr lang="en-US" sz="1000" dirty="0">
              <a:latin typeface="Arial" pitchFamily="34" charset="0"/>
              <a:cs typeface="Arial" pitchFamily="34" charset="0"/>
            </a:endParaRPr>
          </a:p>
          <a:p>
            <a:pPr indent="90488" algn="l" rtl="0">
              <a:buFont typeface="Arial" pitchFamily="34" charset="0"/>
              <a:buChar char="•"/>
              <a:defRPr/>
            </a:pPr>
            <a:r>
              <a:rPr lang="en-US" sz="1000" dirty="0">
                <a:latin typeface="Arial" pitchFamily="34" charset="0"/>
                <a:ea typeface="Times New Roman" pitchFamily="18" charset="0"/>
                <a:cs typeface="Arial" pitchFamily="34" charset="0"/>
              </a:rPr>
              <a:t>Department of Polymers  &amp; composite  materials engineering branch</a:t>
            </a:r>
            <a:endParaRPr lang="ar-IQ" sz="1000" dirty="0">
              <a:cs typeface="+mn-cs"/>
            </a:endParaRPr>
          </a:p>
        </p:txBody>
      </p:sp>
      <p:sp>
        <p:nvSpPr>
          <p:cNvPr id="63492" name="TextBox 4"/>
          <p:cNvSpPr txBox="1">
            <a:spLocks noChangeArrowheads="1"/>
          </p:cNvSpPr>
          <p:nvPr/>
        </p:nvSpPr>
        <p:spPr bwMode="auto">
          <a:xfrm>
            <a:off x="1447800" y="4862513"/>
            <a:ext cx="2522538" cy="276225"/>
          </a:xfrm>
          <a:prstGeom prst="rect">
            <a:avLst/>
          </a:prstGeom>
          <a:noFill/>
          <a:ln w="9525">
            <a:noFill/>
            <a:miter lim="800000"/>
            <a:headEnd/>
            <a:tailEnd/>
          </a:ln>
        </p:spPr>
        <p:txBody>
          <a:bodyPr wrap="none">
            <a:spAutoFit/>
          </a:bodyPr>
          <a:lstStyle/>
          <a:p>
            <a:pPr algn="l" rtl="0"/>
            <a:r>
              <a:rPr lang="en-US" sz="1200" b="1">
                <a:solidFill>
                  <a:schemeClr val="tx2"/>
                </a:solidFill>
              </a:rPr>
              <a:t>Email: </a:t>
            </a:r>
            <a:r>
              <a:rPr lang="en-US" sz="1200"/>
              <a:t>mateng@uobabylon.edu.iq</a:t>
            </a:r>
            <a:endParaRPr lang="ar-IQ" sz="1200"/>
          </a:p>
        </p:txBody>
      </p:sp>
      <p:sp>
        <p:nvSpPr>
          <p:cNvPr id="63493" name="TextBox 5"/>
          <p:cNvSpPr txBox="1">
            <a:spLocks noChangeArrowheads="1"/>
          </p:cNvSpPr>
          <p:nvPr/>
        </p:nvSpPr>
        <p:spPr bwMode="auto">
          <a:xfrm>
            <a:off x="519113" y="4216400"/>
            <a:ext cx="4357687" cy="244475"/>
          </a:xfrm>
          <a:prstGeom prst="rect">
            <a:avLst/>
          </a:prstGeom>
          <a:noFill/>
          <a:ln w="9525">
            <a:noFill/>
            <a:miter lim="800000"/>
            <a:headEnd/>
            <a:tailEnd/>
          </a:ln>
        </p:spPr>
        <p:txBody>
          <a:bodyPr>
            <a:spAutoFit/>
          </a:bodyPr>
          <a:lstStyle/>
          <a:p>
            <a:pPr algn="l" rtl="0"/>
            <a:r>
              <a:rPr lang="en-US" sz="1000" b="1">
                <a:solidFill>
                  <a:schemeClr val="tx2"/>
                </a:solidFill>
              </a:rPr>
              <a:t>Number of Teaching Staff:</a:t>
            </a:r>
            <a:r>
              <a:rPr lang="en-US" sz="1000">
                <a:solidFill>
                  <a:schemeClr val="tx2"/>
                </a:solidFill>
              </a:rPr>
              <a:t>  </a:t>
            </a:r>
            <a:r>
              <a:rPr lang="en-US" sz="1000"/>
              <a:t>65 members.</a:t>
            </a:r>
            <a:endParaRPr lang="ar-IQ" sz="1000"/>
          </a:p>
        </p:txBody>
      </p:sp>
      <p:sp>
        <p:nvSpPr>
          <p:cNvPr id="63494" name="TextBox 6"/>
          <p:cNvSpPr txBox="1">
            <a:spLocks noChangeArrowheads="1"/>
          </p:cNvSpPr>
          <p:nvPr/>
        </p:nvSpPr>
        <p:spPr bwMode="auto">
          <a:xfrm>
            <a:off x="507509" y="4404519"/>
            <a:ext cx="4114800" cy="400110"/>
          </a:xfrm>
          <a:prstGeom prst="rect">
            <a:avLst/>
          </a:prstGeom>
          <a:noFill/>
          <a:ln w="9525">
            <a:noFill/>
            <a:miter lim="800000"/>
            <a:headEnd/>
            <a:tailEnd/>
          </a:ln>
        </p:spPr>
        <p:txBody>
          <a:bodyPr>
            <a:spAutoFit/>
          </a:bodyPr>
          <a:lstStyle/>
          <a:p>
            <a:pPr algn="just" rtl="0"/>
            <a:r>
              <a:rPr lang="en-US" sz="1000" b="1" dirty="0">
                <a:solidFill>
                  <a:schemeClr val="tx2"/>
                </a:solidFill>
              </a:rPr>
              <a:t>Number of </a:t>
            </a:r>
            <a:r>
              <a:rPr lang="en-US" sz="1000" b="1" dirty="0" smtClean="0">
                <a:solidFill>
                  <a:schemeClr val="tx2"/>
                </a:solidFill>
              </a:rPr>
              <a:t>Morning Students</a:t>
            </a:r>
            <a:r>
              <a:rPr lang="en-US" sz="1000" b="1" dirty="0">
                <a:solidFill>
                  <a:schemeClr val="tx2"/>
                </a:solidFill>
              </a:rPr>
              <a:t>: </a:t>
            </a:r>
            <a:r>
              <a:rPr lang="en-US" sz="1000" dirty="0" smtClean="0"/>
              <a:t>502  </a:t>
            </a:r>
            <a:endParaRPr lang="en-US" sz="1000" dirty="0"/>
          </a:p>
          <a:p>
            <a:pPr algn="just" rtl="0"/>
            <a:r>
              <a:rPr lang="en-US" sz="1000" b="1" dirty="0">
                <a:solidFill>
                  <a:schemeClr val="tx2"/>
                </a:solidFill>
              </a:rPr>
              <a:t>Number of </a:t>
            </a:r>
            <a:r>
              <a:rPr lang="en-US" sz="1000" b="1" dirty="0" smtClean="0">
                <a:solidFill>
                  <a:schemeClr val="tx2"/>
                </a:solidFill>
              </a:rPr>
              <a:t>Evening Students</a:t>
            </a:r>
            <a:r>
              <a:rPr lang="en-US" sz="1000" b="1" dirty="0">
                <a:solidFill>
                  <a:schemeClr val="tx2"/>
                </a:solidFill>
              </a:rPr>
              <a:t>:</a:t>
            </a:r>
            <a:r>
              <a:rPr lang="en-US" sz="1000" dirty="0">
                <a:solidFill>
                  <a:schemeClr val="tx2"/>
                </a:solidFill>
              </a:rPr>
              <a:t> </a:t>
            </a:r>
            <a:r>
              <a:rPr lang="en-US" sz="1000" dirty="0" smtClean="0">
                <a:solidFill>
                  <a:schemeClr val="tx2"/>
                </a:solidFill>
              </a:rPr>
              <a:t> </a:t>
            </a:r>
            <a:r>
              <a:rPr lang="en-US" sz="1000" dirty="0" smtClean="0"/>
              <a:t>177 </a:t>
            </a:r>
            <a:endParaRPr lang="en-US" sz="1000" dirty="0"/>
          </a:p>
        </p:txBody>
      </p:sp>
      <p:sp>
        <p:nvSpPr>
          <p:cNvPr id="8" name="Freeform 7"/>
          <p:cNvSpPr/>
          <p:nvPr/>
        </p:nvSpPr>
        <p:spPr>
          <a:xfrm>
            <a:off x="914400" y="928688"/>
            <a:ext cx="3276600" cy="123825"/>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63496" name="مستطيل 11"/>
          <p:cNvSpPr>
            <a:spLocks noChangeArrowheads="1"/>
          </p:cNvSpPr>
          <p:nvPr/>
        </p:nvSpPr>
        <p:spPr bwMode="auto">
          <a:xfrm>
            <a:off x="533400" y="1509713"/>
            <a:ext cx="4267200" cy="1936750"/>
          </a:xfrm>
          <a:prstGeom prst="rect">
            <a:avLst/>
          </a:prstGeom>
          <a:noFill/>
          <a:ln w="9525">
            <a:noFill/>
            <a:miter lim="800000"/>
            <a:headEnd/>
            <a:tailEnd/>
          </a:ln>
        </p:spPr>
        <p:txBody>
          <a:bodyPr>
            <a:spAutoFit/>
          </a:bodyPr>
          <a:lstStyle/>
          <a:p>
            <a:pPr algn="l" rtl="0"/>
            <a:r>
              <a:rPr lang="en-GB" sz="800" dirty="0"/>
              <a:t>Materials Science is a synthesis of physics, chemistry, and engineering. It is the building block on which modern industry has and will continue to advance.</a:t>
            </a:r>
          </a:p>
          <a:p>
            <a:pPr algn="l" rtl="0"/>
            <a:r>
              <a:rPr lang="en-GB" sz="800" dirty="0"/>
              <a:t>This programme provides a thorough grounding in the scientific principles governing the physical, chemical, and mechanical properties of all solid </a:t>
            </a:r>
            <a:r>
              <a:rPr lang="en-GB" sz="800" dirty="0" smtClean="0"/>
              <a:t>materials. Also provides </a:t>
            </a:r>
            <a:r>
              <a:rPr lang="en-GB" sz="800" dirty="0"/>
              <a:t>the opportunity to specialise in the study of a particular class of material (metal, ceramic, or polymer) through a choice of options. The extensive (half year) final year project enables you to tackle a topic at the forefront of Materials Science in depth. It will develop further practical and analytical skills. Formal teaching in communication and transferable skills, including basic </a:t>
            </a:r>
            <a:r>
              <a:rPr lang="en-GB" sz="800" dirty="0" smtClean="0"/>
              <a:t>management, organisational </a:t>
            </a:r>
            <a:r>
              <a:rPr lang="en-GB" sz="800" dirty="0"/>
              <a:t>behaviour, computing and presentation techniques, is given to complement the academic training.</a:t>
            </a:r>
          </a:p>
          <a:p>
            <a:pPr algn="l" rtl="0"/>
            <a:r>
              <a:rPr lang="en-GB" sz="800" dirty="0"/>
              <a:t>Lectures and tutorials are led </a:t>
            </a:r>
            <a:r>
              <a:rPr lang="en-GB" sz="800" dirty="0" smtClean="0"/>
              <a:t>by staff </a:t>
            </a:r>
            <a:r>
              <a:rPr lang="en-GB" sz="800" dirty="0"/>
              <a:t>who are all experts in their field with a deep knowledge of the subjects they teach. Our staff are passionate about their subject.  </a:t>
            </a:r>
          </a:p>
          <a:p>
            <a:pPr algn="l" rtl="0"/>
            <a:endParaRPr lang="en-GB" sz="800" dirty="0"/>
          </a:p>
          <a:p>
            <a:pPr algn="l" rtl="0"/>
            <a:r>
              <a:rPr lang="en-GB" sz="800" dirty="0"/>
              <a:t>Our courses are constantly revised with inputs from both students and industry to cover the latest developments and deliver learning in the most effective way. </a:t>
            </a:r>
          </a:p>
        </p:txBody>
      </p:sp>
      <p:sp>
        <p:nvSpPr>
          <p:cNvPr id="63497"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21</a:t>
            </a:r>
            <a:endParaRPr lang="ar-IQ" sz="1100"/>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19200" y="670719"/>
            <a:ext cx="3345788" cy="338554"/>
          </a:xfrm>
          <a:prstGeom prst="rect">
            <a:avLst/>
          </a:prstGeom>
          <a:noFill/>
          <a:ln w="9525">
            <a:noFill/>
            <a:miter lim="800000"/>
            <a:headEnd/>
            <a:tailEnd/>
          </a:ln>
          <a:effectLst/>
        </p:spPr>
        <p:txBody>
          <a:bodyPr wrap="none" anchor="ctr">
            <a:spAutoFit/>
          </a:bodyPr>
          <a:lstStyle/>
          <a:p>
            <a:pPr algn="ctr">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Materials Engineering</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5538"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21</a:t>
            </a:r>
            <a:endParaRPr lang="ar-IQ" sz="1100"/>
          </a:p>
        </p:txBody>
      </p:sp>
      <p:pic>
        <p:nvPicPr>
          <p:cNvPr id="11" name="Picture 10" descr="DSC00038.JPG"/>
          <p:cNvPicPr>
            <a:picLocks noChangeAspect="1"/>
          </p:cNvPicPr>
          <p:nvPr/>
        </p:nvPicPr>
        <p:blipFill>
          <a:blip r:embed="rId3" cstate="print">
            <a:lum contrast="10000"/>
          </a:blip>
          <a:srcRect r="6436" b="25623"/>
          <a:stretch>
            <a:fillRect/>
          </a:stretch>
        </p:blipFill>
        <p:spPr bwMode="auto">
          <a:xfrm>
            <a:off x="0" y="1280318"/>
            <a:ext cx="5486400" cy="630951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600200" y="560765"/>
            <a:ext cx="2820184" cy="338554"/>
          </a:xfrm>
          <a:prstGeom prst="rect">
            <a:avLst/>
          </a:prstGeom>
          <a:noFill/>
          <a:ln w="9525">
            <a:noFill/>
            <a:miter lim="800000"/>
            <a:headEnd/>
            <a:tailEnd/>
          </a:ln>
          <a:effectLst/>
        </p:spPr>
        <p:txBody>
          <a:bodyPr anchor="ctr">
            <a:spAutoFit/>
          </a:bodyPr>
          <a:lstStyle/>
          <a:p>
            <a:pPr algn="l">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Pharmacy</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 name="Rectangle 2"/>
          <p:cNvSpPr>
            <a:spLocks noChangeArrowheads="1"/>
          </p:cNvSpPr>
          <p:nvPr/>
        </p:nvSpPr>
        <p:spPr bwMode="auto">
          <a:xfrm>
            <a:off x="609600" y="1165225"/>
            <a:ext cx="4343400" cy="2554288"/>
          </a:xfrm>
          <a:prstGeom prst="rect">
            <a:avLst/>
          </a:prstGeom>
          <a:noFill/>
          <a:ln w="9525">
            <a:noFill/>
            <a:miter lim="800000"/>
            <a:headEnd/>
            <a:tailEnd/>
          </a:ln>
          <a:effectLst/>
        </p:spPr>
        <p:txBody>
          <a:bodyPr anchor="ctr">
            <a:spAutoFit/>
          </a:bodyPr>
          <a:lstStyle/>
          <a:p>
            <a:pPr indent="355600" algn="just" rtl="0">
              <a:defRPr/>
            </a:pPr>
            <a:r>
              <a:rPr lang="en-US" sz="1000" dirty="0">
                <a:latin typeface="Arial" pitchFamily="34" charset="0"/>
                <a:ea typeface="Times New Roman" pitchFamily="18" charset="0"/>
                <a:cs typeface="Arial" pitchFamily="34" charset="0"/>
              </a:rPr>
              <a:t>The Faculty of Pharmacy was established in 2008.</a:t>
            </a:r>
          </a:p>
          <a:p>
            <a:pPr indent="355600" algn="just" rtl="0">
              <a:defRPr/>
            </a:pPr>
            <a:r>
              <a:rPr lang="en-GB" sz="1000" dirty="0"/>
              <a:t>Pharmacists are the experts in drugs and medicines. As a pharmacy student you will learn about aspects of medicine development and use, from how medicines are formulated to how they work on the body to treat various diseases. The pharmacy practice component of the course at Babylon University will also enable you to apply your knowledge in real-life situations. Importantly, during the course you will gain experience of different pharmacy environments when you participate in a range of practice placements.</a:t>
            </a:r>
          </a:p>
          <a:p>
            <a:pPr indent="355600" algn="justLow" rtl="0" eaLnBrk="0" hangingPunct="0">
              <a:defRPr/>
            </a:pPr>
            <a:r>
              <a:rPr lang="en-US" sz="1000" dirty="0">
                <a:latin typeface="Arial" pitchFamily="34" charset="0"/>
                <a:ea typeface="Times New Roman" pitchFamily="18" charset="0"/>
                <a:cs typeface="Arial" pitchFamily="34" charset="0"/>
              </a:rPr>
              <a:t>The study program involves the completion of 195 units distributed as needed over 10 courses in five years with an extra practical pharmacy training in hospitals, industries and private pharmacies for four months and a research project in one topic of pharmacy. Computers models and techniques have been applied since the first year of study.</a:t>
            </a:r>
          </a:p>
          <a:p>
            <a:pPr algn="l" rtl="0">
              <a:defRPr/>
            </a:pPr>
            <a:r>
              <a:rPr lang="en-US" sz="1000" dirty="0">
                <a:cs typeface="+mn-cs"/>
              </a:rPr>
              <a:t>           </a:t>
            </a:r>
          </a:p>
          <a:p>
            <a:pPr indent="355600" algn="justLow" rtl="0" eaLnBrk="0" hangingPunct="0">
              <a:defRPr/>
            </a:pPr>
            <a:endParaRPr lang="en-US" sz="1000" dirty="0">
              <a:latin typeface="Arial" pitchFamily="34" charset="0"/>
              <a:cs typeface="Arial" pitchFamily="34" charset="0"/>
            </a:endParaRPr>
          </a:p>
        </p:txBody>
      </p:sp>
      <p:sp>
        <p:nvSpPr>
          <p:cNvPr id="67587" name="TextBox 4"/>
          <p:cNvSpPr txBox="1">
            <a:spLocks noChangeArrowheads="1"/>
          </p:cNvSpPr>
          <p:nvPr/>
        </p:nvSpPr>
        <p:spPr bwMode="auto">
          <a:xfrm>
            <a:off x="1219200" y="6032500"/>
            <a:ext cx="2684463" cy="276225"/>
          </a:xfrm>
          <a:prstGeom prst="rect">
            <a:avLst/>
          </a:prstGeom>
          <a:noFill/>
          <a:ln w="9525">
            <a:noFill/>
            <a:miter lim="800000"/>
            <a:headEnd/>
            <a:tailEnd/>
          </a:ln>
        </p:spPr>
        <p:txBody>
          <a:bodyPr wrap="none">
            <a:spAutoFit/>
          </a:bodyPr>
          <a:lstStyle/>
          <a:p>
            <a:pPr algn="l" rtl="0"/>
            <a:r>
              <a:rPr lang="en-US" sz="1200" b="1">
                <a:solidFill>
                  <a:schemeClr val="tx2"/>
                </a:solidFill>
              </a:rPr>
              <a:t>Email</a:t>
            </a:r>
            <a:r>
              <a:rPr lang="en-US" sz="1200" b="1">
                <a:solidFill>
                  <a:srgbClr val="006600"/>
                </a:solidFill>
              </a:rPr>
              <a:t>: </a:t>
            </a:r>
            <a:r>
              <a:rPr lang="en-US" sz="1200"/>
              <a:t>pharmacy@uobabylon.edu.iq</a:t>
            </a:r>
            <a:endParaRPr lang="ar-IQ" sz="1200"/>
          </a:p>
        </p:txBody>
      </p:sp>
      <p:sp>
        <p:nvSpPr>
          <p:cNvPr id="67588" name="TextBox 5"/>
          <p:cNvSpPr txBox="1">
            <a:spLocks noChangeArrowheads="1"/>
          </p:cNvSpPr>
          <p:nvPr/>
        </p:nvSpPr>
        <p:spPr bwMode="auto">
          <a:xfrm>
            <a:off x="533400" y="3490913"/>
            <a:ext cx="4357688" cy="244475"/>
          </a:xfrm>
          <a:prstGeom prst="rect">
            <a:avLst/>
          </a:prstGeom>
          <a:noFill/>
          <a:ln w="9525">
            <a:noFill/>
            <a:miter lim="800000"/>
            <a:headEnd/>
            <a:tailEnd/>
          </a:ln>
        </p:spPr>
        <p:txBody>
          <a:bodyPr>
            <a:spAutoFit/>
          </a:bodyPr>
          <a:lstStyle/>
          <a:p>
            <a:pPr algn="l" rtl="0"/>
            <a:r>
              <a:rPr lang="en-US" sz="1000" b="1" dirty="0">
                <a:solidFill>
                  <a:schemeClr val="tx2"/>
                </a:solidFill>
              </a:rPr>
              <a:t>Number of Teaching Staff</a:t>
            </a:r>
            <a:r>
              <a:rPr lang="en-US" sz="1000" b="1" dirty="0">
                <a:solidFill>
                  <a:srgbClr val="006600"/>
                </a:solidFill>
              </a:rPr>
              <a:t>:</a:t>
            </a:r>
            <a:r>
              <a:rPr lang="en-US" sz="1000" dirty="0"/>
              <a:t> </a:t>
            </a:r>
            <a:r>
              <a:rPr lang="en-US" sz="1000" dirty="0" smtClean="0"/>
              <a:t>49 </a:t>
            </a:r>
            <a:r>
              <a:rPr lang="en-US" sz="1000" dirty="0"/>
              <a:t>members.</a:t>
            </a:r>
            <a:endParaRPr lang="ar-IQ" sz="1000" dirty="0"/>
          </a:p>
        </p:txBody>
      </p:sp>
      <p:sp>
        <p:nvSpPr>
          <p:cNvPr id="67589" name="TextBox 6"/>
          <p:cNvSpPr txBox="1">
            <a:spLocks noChangeArrowheads="1"/>
          </p:cNvSpPr>
          <p:nvPr/>
        </p:nvSpPr>
        <p:spPr bwMode="auto">
          <a:xfrm>
            <a:off x="533400" y="3684588"/>
            <a:ext cx="4114800" cy="263525"/>
          </a:xfrm>
          <a:prstGeom prst="rect">
            <a:avLst/>
          </a:prstGeom>
          <a:noFill/>
          <a:ln w="9525">
            <a:noFill/>
            <a:miter lim="800000"/>
            <a:headEnd/>
            <a:tailEnd/>
          </a:ln>
        </p:spPr>
        <p:txBody>
          <a:bodyPr>
            <a:spAutoFit/>
          </a:bodyPr>
          <a:lstStyle/>
          <a:p>
            <a:pPr algn="just" rtl="0"/>
            <a:r>
              <a:rPr lang="en-US" sz="1100" b="1" dirty="0">
                <a:solidFill>
                  <a:schemeClr val="tx2"/>
                </a:solidFill>
              </a:rPr>
              <a:t>Number of Students</a:t>
            </a:r>
            <a:r>
              <a:rPr lang="en-US" sz="1100" b="1" dirty="0">
                <a:solidFill>
                  <a:srgbClr val="006600"/>
                </a:solidFill>
              </a:rPr>
              <a:t>: </a:t>
            </a:r>
            <a:r>
              <a:rPr lang="en-US" sz="1000" b="1" dirty="0">
                <a:solidFill>
                  <a:srgbClr val="006600"/>
                </a:solidFill>
              </a:rPr>
              <a:t> </a:t>
            </a:r>
            <a:r>
              <a:rPr lang="en-US" sz="1000" dirty="0" smtClean="0"/>
              <a:t>575 </a:t>
            </a:r>
            <a:r>
              <a:rPr lang="en-US" sz="1000" dirty="0"/>
              <a:t>at morning studies. </a:t>
            </a:r>
          </a:p>
        </p:txBody>
      </p:sp>
      <p:sp>
        <p:nvSpPr>
          <p:cNvPr id="8" name="Freeform 7"/>
          <p:cNvSpPr/>
          <p:nvPr/>
        </p:nvSpPr>
        <p:spPr>
          <a:xfrm>
            <a:off x="1352550" y="9001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67591"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22</a:t>
            </a:r>
            <a:endParaRPr lang="ar-IQ" sz="110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11119" y="529987"/>
            <a:ext cx="1611339"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wrap="none" rtlCol="1">
            <a:spAutoFit/>
          </a:bodyPr>
          <a:lstStyle/>
          <a:p>
            <a:pPr algn="l" rtl="0">
              <a:defRPr/>
            </a:pP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rPr>
              <a:t>Facult</a:t>
            </a:r>
            <a:r>
              <a:rPr lang="en-US" sz="16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Unicode MS"/>
                <a:ea typeface="Arial Unicode MS"/>
                <a:cs typeface="Arial Unicode MS"/>
              </a:rPr>
              <a:t>és</a:t>
            </a: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rPr>
              <a:t> </a:t>
            </a: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rPr>
              <a:t>Email</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endParaRPr>
          </a:p>
        </p:txBody>
      </p:sp>
      <p:sp>
        <p:nvSpPr>
          <p:cNvPr id="10" name="Freeform 9"/>
          <p:cNvSpPr/>
          <p:nvPr/>
        </p:nvSpPr>
        <p:spPr>
          <a:xfrm>
            <a:off x="1219200" y="900113"/>
            <a:ext cx="2762250" cy="762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6" name="Rectangle 5"/>
          <p:cNvSpPr/>
          <p:nvPr/>
        </p:nvSpPr>
        <p:spPr>
          <a:xfrm>
            <a:off x="457200" y="1098550"/>
            <a:ext cx="4648200" cy="5001369"/>
          </a:xfrm>
          <a:prstGeom prst="rect">
            <a:avLst/>
          </a:prstGeom>
        </p:spPr>
        <p:txBody>
          <a:bodyPr>
            <a:spAutoFit/>
          </a:bodyPr>
          <a:lstStyle/>
          <a:p>
            <a:pPr marL="228600" indent="-228600" algn="l" rtl="0">
              <a:buFontTx/>
              <a:buAutoNum type="arabicPeriod"/>
              <a:defRPr/>
            </a:pPr>
            <a:r>
              <a:rPr lang="fr-FR" sz="1100" dirty="0">
                <a:cs typeface="+mn-cs"/>
              </a:rPr>
              <a:t>Faculté des Beaux-Arts: fineart@uobabylon.edu.iq</a:t>
            </a:r>
          </a:p>
          <a:p>
            <a:pPr marL="228600" indent="-228600" algn="l" rtl="0">
              <a:buFontTx/>
              <a:buAutoNum type="arabicPeriod"/>
              <a:defRPr/>
            </a:pPr>
            <a:r>
              <a:rPr lang="fr-FR" sz="1100" dirty="0">
                <a:cs typeface="+mn-cs"/>
              </a:rPr>
              <a:t>Faculté de droit: law@uobabylon.edu.iq</a:t>
            </a:r>
          </a:p>
          <a:p>
            <a:pPr marL="228600" indent="-228600" algn="l" rtl="0">
              <a:buFontTx/>
              <a:buAutoNum type="arabicPeriod"/>
              <a:defRPr/>
            </a:pPr>
            <a:r>
              <a:rPr lang="fr-FR" sz="1100" dirty="0">
                <a:cs typeface="+mn-cs"/>
              </a:rPr>
              <a:t>Faculté de génie: engineering@uobabylon.edu.iq</a:t>
            </a:r>
          </a:p>
          <a:p>
            <a:pPr marL="228600" indent="-228600" algn="l" rtl="0">
              <a:buFontTx/>
              <a:buAutoNum type="arabicPeriod"/>
              <a:defRPr/>
            </a:pPr>
            <a:r>
              <a:rPr lang="fr-FR" sz="1100" dirty="0">
                <a:cs typeface="+mn-cs"/>
              </a:rPr>
              <a:t>Faculté des sciences: science@uobabylon.edu.iq</a:t>
            </a:r>
          </a:p>
          <a:p>
            <a:pPr marL="228600" indent="-228600" algn="l" rtl="0">
              <a:buFontTx/>
              <a:buAutoNum type="arabicPeriod"/>
              <a:defRPr/>
            </a:pPr>
            <a:r>
              <a:rPr lang="fr-FR" sz="1100" dirty="0">
                <a:cs typeface="+mn-cs"/>
              </a:rPr>
              <a:t>Faculté de médecine: medicine@uobabylon.edu.iq</a:t>
            </a:r>
          </a:p>
          <a:p>
            <a:pPr marL="228600" indent="-228600" algn="l" rtl="0">
              <a:buFontTx/>
              <a:buAutoNum type="arabicPeriod"/>
              <a:defRPr/>
            </a:pPr>
            <a:r>
              <a:rPr lang="fr-FR" sz="1100" dirty="0">
                <a:cs typeface="+mn-cs"/>
              </a:rPr>
              <a:t>Faculté d'éducation pour les humanitaires: edusafyadden@uobabylon.edu.iq</a:t>
            </a:r>
          </a:p>
          <a:p>
            <a:pPr marL="228600" indent="-228600" algn="l" rtl="0">
              <a:buFontTx/>
              <a:buAutoNum type="arabicPeriod"/>
              <a:defRPr/>
            </a:pPr>
            <a:r>
              <a:rPr lang="fr-FR" sz="1100" dirty="0">
                <a:cs typeface="+mn-cs"/>
              </a:rPr>
              <a:t>Faculté d'éducation pour les sciences pures: eduibhayan@uobabylon.edu.iq</a:t>
            </a:r>
          </a:p>
          <a:p>
            <a:pPr marL="228600" indent="-228600" algn="l" rtl="0">
              <a:buFontTx/>
              <a:buAutoNum type="arabicPeriod"/>
              <a:defRPr/>
            </a:pPr>
            <a:r>
              <a:rPr lang="fr-FR" sz="1100" dirty="0">
                <a:cs typeface="+mn-cs"/>
              </a:rPr>
              <a:t>Faculté d'éducation physique: physedu@uobabylon.edu.iq</a:t>
            </a:r>
          </a:p>
          <a:p>
            <a:pPr marL="228600" indent="-228600" algn="l" rtl="0">
              <a:buFontTx/>
              <a:buAutoNum type="arabicPeriod"/>
              <a:defRPr/>
            </a:pPr>
            <a:r>
              <a:rPr lang="fr-FR" sz="1100" dirty="0">
                <a:cs typeface="+mn-cs"/>
              </a:rPr>
              <a:t>Faculté d'éducation de base: basicu@uobabylon.edu.iq</a:t>
            </a:r>
          </a:p>
          <a:p>
            <a:pPr marL="228600" indent="-228600" algn="l" rtl="0">
              <a:buFontTx/>
              <a:buAutoNum type="arabicPeriod"/>
              <a:defRPr/>
            </a:pPr>
            <a:r>
              <a:rPr lang="fr-FR" sz="1100" dirty="0">
                <a:cs typeface="+mn-cs"/>
              </a:rPr>
              <a:t>Faculté de médecine dentaire: dentistry@uobabylon.edu.iq</a:t>
            </a:r>
          </a:p>
          <a:p>
            <a:pPr marL="228600" indent="-228600" algn="l" rtl="0">
              <a:buFontTx/>
              <a:buAutoNum type="arabicPeriod"/>
              <a:defRPr/>
            </a:pPr>
            <a:r>
              <a:rPr lang="fr-FR" sz="1100" dirty="0">
                <a:cs typeface="+mn-cs"/>
              </a:rPr>
              <a:t>Faculté des sciences pour les femmes: grisci@uobabylon.edu.iq</a:t>
            </a:r>
          </a:p>
          <a:p>
            <a:pPr marL="228600" indent="-228600" algn="l" rtl="0">
              <a:buFontTx/>
              <a:buAutoNum type="arabicPeriod"/>
              <a:defRPr/>
            </a:pPr>
            <a:r>
              <a:rPr lang="fr-FR" sz="1100" dirty="0">
                <a:cs typeface="+mn-cs"/>
              </a:rPr>
              <a:t>Faculté des arts: art@uobabylon.edu.iq</a:t>
            </a:r>
            <a:r>
              <a:rPr lang="en-US" sz="1100" dirty="0" smtClean="0">
                <a:cs typeface="+mn-cs"/>
              </a:rPr>
              <a:t> </a:t>
            </a:r>
            <a:r>
              <a:rPr lang="fr-FR" sz="1100" dirty="0">
                <a:cs typeface="+mn-cs"/>
              </a:rPr>
              <a:t>Faculté d'administration et d'économie: adminst@uobabylon.edu.iq</a:t>
            </a:r>
          </a:p>
          <a:p>
            <a:pPr marL="228600" indent="-228600" algn="l" rtl="0">
              <a:buFontTx/>
              <a:buAutoNum type="arabicPeriod"/>
              <a:defRPr/>
            </a:pPr>
            <a:r>
              <a:rPr lang="fr-FR" sz="1100" dirty="0">
                <a:cs typeface="+mn-cs"/>
              </a:rPr>
              <a:t>Faculté des sciences infirmières: nursing@uobabylon.edu.iq</a:t>
            </a:r>
          </a:p>
          <a:p>
            <a:pPr marL="228600" indent="-228600" algn="l" rtl="0">
              <a:buFontTx/>
              <a:buAutoNum type="arabicPeriod"/>
              <a:defRPr/>
            </a:pPr>
            <a:r>
              <a:rPr lang="fr-FR" sz="1100" dirty="0">
                <a:cs typeface="+mn-cs"/>
              </a:rPr>
              <a:t>Faculté de génie des matériaux: mateng@uobabylon.edu.iq</a:t>
            </a:r>
          </a:p>
          <a:p>
            <a:pPr marL="228600" indent="-228600" algn="l" rtl="0">
              <a:buFontTx/>
              <a:buAutoNum type="arabicPeriod"/>
              <a:defRPr/>
            </a:pPr>
            <a:r>
              <a:rPr lang="fr-FR" sz="1100" dirty="0">
                <a:cs typeface="+mn-cs"/>
              </a:rPr>
              <a:t>Faculté de pharmacie: pharmacy@uobabylon.edu.iq</a:t>
            </a:r>
          </a:p>
          <a:p>
            <a:pPr marL="228600" indent="-228600" algn="l" rtl="0">
              <a:buFontTx/>
              <a:buAutoNum type="arabicPeriod"/>
              <a:defRPr/>
            </a:pPr>
            <a:r>
              <a:rPr lang="fr-FR" sz="1100" dirty="0">
                <a:cs typeface="+mn-cs"/>
              </a:rPr>
              <a:t>Faculté des études du Coran: quranic@uobabylon.edu.iq</a:t>
            </a:r>
          </a:p>
          <a:p>
            <a:pPr marL="228600" indent="-228600" algn="l" rtl="0">
              <a:buFontTx/>
              <a:buAutoNum type="arabicPeriod"/>
              <a:defRPr/>
            </a:pPr>
            <a:r>
              <a:rPr lang="fr-FR" sz="1100" dirty="0">
                <a:cs typeface="+mn-cs"/>
              </a:rPr>
              <a:t>Faculté de technologie de l'information: computertech@uobabylon.edu.iq</a:t>
            </a:r>
          </a:p>
          <a:p>
            <a:pPr marL="228600" indent="-228600" algn="l" rtl="0">
              <a:buFontTx/>
              <a:buAutoNum type="arabicPeriod"/>
              <a:defRPr/>
            </a:pPr>
            <a:r>
              <a:rPr lang="fr-FR" sz="1100" dirty="0">
                <a:cs typeface="+mn-cs"/>
              </a:rPr>
              <a:t>Faculté d'Ingénierie - </a:t>
            </a:r>
            <a:r>
              <a:rPr lang="fr-FR" sz="1100" dirty="0" err="1">
                <a:cs typeface="+mn-cs"/>
              </a:rPr>
              <a:t>Musayab</a:t>
            </a:r>
            <a:r>
              <a:rPr lang="fr-FR" sz="1100" dirty="0">
                <a:cs typeface="+mn-cs"/>
              </a:rPr>
              <a:t>:</a:t>
            </a:r>
            <a:endParaRPr lang="en-US" sz="1100" dirty="0">
              <a:cs typeface="+mn-cs"/>
            </a:endParaRPr>
          </a:p>
          <a:p>
            <a:pPr marL="228600" indent="-228600" algn="l" rtl="0">
              <a:buFontTx/>
              <a:buAutoNum type="arabicPeriod"/>
              <a:defRPr/>
            </a:pPr>
            <a:endParaRPr lang="en-US" sz="1100" dirty="0">
              <a:cs typeface="+mn-cs"/>
            </a:endParaRPr>
          </a:p>
          <a:p>
            <a:pPr marL="228600" indent="-228600" algn="l" rtl="0">
              <a:buFontTx/>
              <a:buAutoNum type="arabicPeriod"/>
              <a:defRPr/>
            </a:pPr>
            <a:endParaRPr lang="en-US" sz="1100" dirty="0">
              <a:cs typeface="+mn-cs"/>
            </a:endParaRPr>
          </a:p>
          <a:p>
            <a:pPr algn="l" rtl="0">
              <a:defRPr/>
            </a:pPr>
            <a:endParaRPr lang="en-US" sz="1100" dirty="0">
              <a:cs typeface="+mn-cs"/>
            </a:endParaRPr>
          </a:p>
          <a:p>
            <a:pPr algn="l" rtl="0">
              <a:defRPr/>
            </a:pPr>
            <a:endParaRPr lang="en-US" sz="1100" dirty="0">
              <a:cs typeface="+mn-cs"/>
            </a:endParaRPr>
          </a:p>
          <a:p>
            <a:pPr algn="l" rtl="0">
              <a:defRPr/>
            </a:pPr>
            <a:endParaRPr lang="en-US" sz="1100" dirty="0">
              <a:cs typeface="+mn-cs"/>
            </a:endParaRPr>
          </a:p>
          <a:p>
            <a:pPr algn="l" rtl="0">
              <a:defRPr/>
            </a:pPr>
            <a:endParaRPr lang="ar-IQ" sz="1100" dirty="0">
              <a:cs typeface="+mn-cs"/>
            </a:endParaRPr>
          </a:p>
        </p:txBody>
      </p:sp>
      <p:sp>
        <p:nvSpPr>
          <p:cNvPr id="22532" name="TextBox 6"/>
          <p:cNvSpPr txBox="1">
            <a:spLocks noChangeArrowheads="1"/>
          </p:cNvSpPr>
          <p:nvPr/>
        </p:nvSpPr>
        <p:spPr bwMode="auto">
          <a:xfrm>
            <a:off x="2438400" y="7342188"/>
            <a:ext cx="685800" cy="263525"/>
          </a:xfrm>
          <a:prstGeom prst="rect">
            <a:avLst/>
          </a:prstGeom>
          <a:noFill/>
          <a:ln w="9525">
            <a:noFill/>
            <a:miter lim="800000"/>
            <a:headEnd/>
            <a:tailEnd/>
          </a:ln>
        </p:spPr>
        <p:txBody>
          <a:bodyPr>
            <a:spAutoFit/>
          </a:bodyPr>
          <a:lstStyle/>
          <a:p>
            <a:pPr algn="ctr" rtl="0"/>
            <a:r>
              <a:rPr lang="en-US" sz="1100"/>
              <a:t>3</a:t>
            </a:r>
            <a:endParaRPr lang="ar-IQ" sz="1100"/>
          </a:p>
        </p:txBody>
      </p:sp>
      <p:pic>
        <p:nvPicPr>
          <p:cNvPr id="22533" name="Picture 3" descr="C:\Users\Computer Cnter\Desktop\DSC_0405.jpg"/>
          <p:cNvPicPr>
            <a:picLocks noChangeAspect="1" noChangeArrowheads="1"/>
          </p:cNvPicPr>
          <p:nvPr/>
        </p:nvPicPr>
        <p:blipFill>
          <a:blip r:embed="rId2"/>
          <a:srcRect l="4883" r="3961" b="19566"/>
          <a:stretch>
            <a:fillRect/>
          </a:stretch>
        </p:blipFill>
        <p:spPr bwMode="auto">
          <a:xfrm>
            <a:off x="304800" y="4862513"/>
            <a:ext cx="4876800" cy="20574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99416" y="713165"/>
            <a:ext cx="2820184" cy="338554"/>
          </a:xfrm>
          <a:prstGeom prst="rect">
            <a:avLst/>
          </a:prstGeom>
          <a:noFill/>
          <a:ln w="9525">
            <a:noFill/>
            <a:miter lim="800000"/>
            <a:headEnd/>
            <a:tailEnd/>
          </a:ln>
          <a:effectLst/>
        </p:spPr>
        <p:txBody>
          <a:bodyPr anchor="ctr">
            <a:spAutoFit/>
          </a:bodyPr>
          <a:lstStyle/>
          <a:p>
            <a:pPr algn="l">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Pharmacy</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9634"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22</a:t>
            </a:r>
            <a:endParaRPr lang="ar-IQ" sz="1100"/>
          </a:p>
        </p:txBody>
      </p:sp>
      <p:pic>
        <p:nvPicPr>
          <p:cNvPr id="69635" name="Picture 2" descr="I:\DSC_0656.jpg"/>
          <p:cNvPicPr>
            <a:picLocks noChangeAspect="1" noChangeArrowheads="1"/>
          </p:cNvPicPr>
          <p:nvPr/>
        </p:nvPicPr>
        <p:blipFill>
          <a:blip r:embed="rId3"/>
          <a:srcRect/>
          <a:stretch>
            <a:fillRect/>
          </a:stretch>
        </p:blipFill>
        <p:spPr bwMode="auto">
          <a:xfrm>
            <a:off x="0" y="1447800"/>
            <a:ext cx="5486400" cy="6081713"/>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19200" y="594518"/>
            <a:ext cx="2662908" cy="338554"/>
          </a:xfrm>
          <a:prstGeom prst="rect">
            <a:avLst/>
          </a:prstGeom>
          <a:noFill/>
          <a:ln w="9525">
            <a:noFill/>
            <a:miter lim="800000"/>
            <a:headEnd/>
            <a:tailEnd/>
          </a:ln>
          <a:effectLst/>
        </p:spPr>
        <p:txBody>
          <a:bodyPr wrap="none" anchor="ctr">
            <a:spAutoFit/>
          </a:bodyPr>
          <a:lstStyle/>
          <a:p>
            <a:pPr algn="ctr"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Qur'an Studies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3" name="Rectangle 3"/>
          <p:cNvSpPr>
            <a:spLocks noChangeArrowheads="1"/>
          </p:cNvSpPr>
          <p:nvPr/>
        </p:nvSpPr>
        <p:spPr bwMode="auto">
          <a:xfrm>
            <a:off x="533400" y="1238250"/>
            <a:ext cx="4305300" cy="2400300"/>
          </a:xfrm>
          <a:prstGeom prst="rect">
            <a:avLst/>
          </a:prstGeom>
          <a:noFill/>
          <a:ln w="9525">
            <a:noFill/>
            <a:miter lim="800000"/>
            <a:headEnd/>
            <a:tailEnd/>
          </a:ln>
          <a:effectLst/>
        </p:spPr>
        <p:txBody>
          <a:bodyPr anchor="ctr">
            <a:spAutoFit/>
          </a:bodyPr>
          <a:lstStyle/>
          <a:p>
            <a:pPr algn="justLow" rtl="0">
              <a:defRPr/>
            </a:pPr>
            <a:r>
              <a:rPr lang="en-US" sz="1000" dirty="0">
                <a:latin typeface="Arial" pitchFamily="34" charset="0"/>
                <a:ea typeface="Times New Roman" pitchFamily="18" charset="0"/>
                <a:cs typeface="Arial" pitchFamily="34" charset="0"/>
              </a:rPr>
              <a:t>Faculty aims at providing community with different services. It provides educational institutions with staff that can preach the generations with virtues and enlighten them with essential principles and doctrines of Holy Qur’an. It also supplies the educational institutions with researchers in different fields of religion and takes hold of preparing Arabic teachers language.</a:t>
            </a:r>
          </a:p>
          <a:p>
            <a:pPr algn="justLow" rtl="0" eaLnBrk="0" hangingPunct="0">
              <a:defRPr/>
            </a:pPr>
            <a:r>
              <a:rPr lang="en-US" sz="1000" dirty="0">
                <a:latin typeface="Arial" pitchFamily="34" charset="0"/>
                <a:ea typeface="Times New Roman" pitchFamily="18" charset="0"/>
                <a:cs typeface="Arial" pitchFamily="34" charset="0"/>
              </a:rPr>
              <a:t>      The Faculty grants the graduates BA  in Qur’an Studies /Qur’an Sciences and BA in language Studies of the Quran. The Faculty was erected in 2008. It recently consists of two departments. They are department of Qur’an Science, and department of language studies of Qur’an.</a:t>
            </a:r>
          </a:p>
          <a:p>
            <a:pPr indent="266700" algn="just" rtl="0">
              <a:defRPr/>
            </a:pPr>
            <a:r>
              <a:rPr lang="en-US" sz="1000" dirty="0">
                <a:cs typeface="+mn-cs"/>
              </a:rPr>
              <a:t>This Faculty offers undergraduate studies. The bachelors degree awarded after four academic years of full-time study program.</a:t>
            </a:r>
          </a:p>
          <a:p>
            <a:pPr indent="266700" algn="just" rtl="0">
              <a:defRPr/>
            </a:pPr>
            <a:endParaRPr lang="en-US" sz="1000" dirty="0">
              <a:cs typeface="+mn-cs"/>
            </a:endParaRPr>
          </a:p>
          <a:p>
            <a:pPr algn="just" rtl="0">
              <a:defRPr/>
            </a:pPr>
            <a:endParaRPr lang="en-US" sz="1000" dirty="0">
              <a:latin typeface="Arial" pitchFamily="34" charset="0"/>
              <a:cs typeface="Arial" pitchFamily="34" charset="0"/>
            </a:endParaRPr>
          </a:p>
        </p:txBody>
      </p:sp>
      <p:sp>
        <p:nvSpPr>
          <p:cNvPr id="71683" name="TextBox 4"/>
          <p:cNvSpPr txBox="1">
            <a:spLocks noChangeArrowheads="1"/>
          </p:cNvSpPr>
          <p:nvPr/>
        </p:nvSpPr>
        <p:spPr bwMode="auto">
          <a:xfrm>
            <a:off x="533400" y="3357563"/>
            <a:ext cx="2857500" cy="584200"/>
          </a:xfrm>
          <a:prstGeom prst="rect">
            <a:avLst/>
          </a:prstGeom>
          <a:noFill/>
          <a:ln w="9525">
            <a:noFill/>
            <a:miter lim="800000"/>
            <a:headEnd/>
            <a:tailEnd/>
          </a:ln>
        </p:spPr>
        <p:txBody>
          <a:bodyPr>
            <a:spAutoFit/>
          </a:bodyPr>
          <a:lstStyle/>
          <a:p>
            <a:pPr algn="l" rtl="0"/>
            <a:r>
              <a:rPr lang="en-US" sz="1200" b="1">
                <a:solidFill>
                  <a:schemeClr val="tx2"/>
                </a:solidFill>
                <a:cs typeface="Times New Roman" pitchFamily="18" charset="0"/>
              </a:rPr>
              <a:t>Departments of the Faculty:</a:t>
            </a:r>
          </a:p>
          <a:p>
            <a:pPr algn="l" rtl="0">
              <a:buFont typeface="Arial" charset="0"/>
              <a:buChar char="•"/>
            </a:pPr>
            <a:r>
              <a:rPr lang="en-US" sz="1000">
                <a:cs typeface="Times New Roman" pitchFamily="18" charset="0"/>
              </a:rPr>
              <a:t>Department of Language Studies of Qur’an </a:t>
            </a:r>
            <a:endParaRPr lang="ar-IQ" sz="1000">
              <a:cs typeface="Times New Roman" pitchFamily="18" charset="0"/>
            </a:endParaRPr>
          </a:p>
          <a:p>
            <a:pPr algn="l" rtl="0">
              <a:buFont typeface="Arial" charset="0"/>
              <a:buChar char="•"/>
            </a:pPr>
            <a:r>
              <a:rPr lang="en-US" sz="1000">
                <a:ea typeface="Times New Roman" pitchFamily="18" charset="0"/>
                <a:cs typeface="Monotype Koufi" pitchFamily="2" charset="-78"/>
              </a:rPr>
              <a:t>Department of Quran Science</a:t>
            </a:r>
            <a:endParaRPr lang="ar-IQ"/>
          </a:p>
        </p:txBody>
      </p:sp>
      <p:sp>
        <p:nvSpPr>
          <p:cNvPr id="71684" name="TextBox 5"/>
          <p:cNvSpPr txBox="1">
            <a:spLocks noChangeArrowheads="1"/>
          </p:cNvSpPr>
          <p:nvPr/>
        </p:nvSpPr>
        <p:spPr bwMode="auto">
          <a:xfrm>
            <a:off x="1219200" y="4710113"/>
            <a:ext cx="2513013" cy="276225"/>
          </a:xfrm>
          <a:prstGeom prst="rect">
            <a:avLst/>
          </a:prstGeom>
          <a:noFill/>
          <a:ln w="9525">
            <a:noFill/>
            <a:miter lim="800000"/>
            <a:headEnd/>
            <a:tailEnd/>
          </a:ln>
        </p:spPr>
        <p:txBody>
          <a:bodyPr wrap="none">
            <a:spAutoFit/>
          </a:bodyPr>
          <a:lstStyle/>
          <a:p>
            <a:pPr algn="l" rtl="0"/>
            <a:r>
              <a:rPr lang="en-US" sz="1200" b="1">
                <a:solidFill>
                  <a:schemeClr val="tx2"/>
                </a:solidFill>
              </a:rPr>
              <a:t>Email</a:t>
            </a:r>
            <a:r>
              <a:rPr lang="en-US" sz="1200" b="1">
                <a:solidFill>
                  <a:srgbClr val="006600"/>
                </a:solidFill>
              </a:rPr>
              <a:t>: </a:t>
            </a:r>
            <a:r>
              <a:rPr lang="en-US" sz="1200"/>
              <a:t>quranic@uobabylon.edu.iq</a:t>
            </a:r>
            <a:endParaRPr lang="ar-IQ" sz="1200"/>
          </a:p>
        </p:txBody>
      </p:sp>
      <p:sp>
        <p:nvSpPr>
          <p:cNvPr id="71685" name="TextBox 6"/>
          <p:cNvSpPr txBox="1">
            <a:spLocks noChangeArrowheads="1"/>
          </p:cNvSpPr>
          <p:nvPr/>
        </p:nvSpPr>
        <p:spPr bwMode="auto">
          <a:xfrm>
            <a:off x="533400" y="3948113"/>
            <a:ext cx="4357688" cy="246062"/>
          </a:xfrm>
          <a:prstGeom prst="rect">
            <a:avLst/>
          </a:prstGeom>
          <a:noFill/>
          <a:ln w="9525">
            <a:noFill/>
            <a:miter lim="800000"/>
            <a:headEnd/>
            <a:tailEnd/>
          </a:ln>
        </p:spPr>
        <p:txBody>
          <a:bodyPr>
            <a:spAutoFit/>
          </a:bodyPr>
          <a:lstStyle/>
          <a:p>
            <a:pPr algn="l" rtl="0"/>
            <a:r>
              <a:rPr lang="en-US" sz="1000" b="1">
                <a:solidFill>
                  <a:schemeClr val="tx2"/>
                </a:solidFill>
              </a:rPr>
              <a:t>Number of Teaching Staff </a:t>
            </a:r>
            <a:r>
              <a:rPr lang="en-US" sz="1000">
                <a:solidFill>
                  <a:srgbClr val="006600"/>
                </a:solidFill>
              </a:rPr>
              <a:t>: </a:t>
            </a:r>
            <a:r>
              <a:rPr lang="en-US" sz="1000"/>
              <a:t>40 members.</a:t>
            </a:r>
            <a:endParaRPr lang="ar-IQ" sz="1000"/>
          </a:p>
        </p:txBody>
      </p:sp>
      <p:sp>
        <p:nvSpPr>
          <p:cNvPr id="71686" name="TextBox 7"/>
          <p:cNvSpPr txBox="1">
            <a:spLocks noChangeArrowheads="1"/>
          </p:cNvSpPr>
          <p:nvPr/>
        </p:nvSpPr>
        <p:spPr bwMode="auto">
          <a:xfrm>
            <a:off x="533400" y="4243388"/>
            <a:ext cx="4267200" cy="261610"/>
          </a:xfrm>
          <a:prstGeom prst="rect">
            <a:avLst/>
          </a:prstGeom>
          <a:noFill/>
          <a:ln w="9525">
            <a:noFill/>
            <a:miter lim="800000"/>
            <a:headEnd/>
            <a:tailEnd/>
          </a:ln>
        </p:spPr>
        <p:txBody>
          <a:bodyPr>
            <a:spAutoFit/>
          </a:bodyPr>
          <a:lstStyle/>
          <a:p>
            <a:pPr algn="just" rtl="0"/>
            <a:r>
              <a:rPr lang="en-US" sz="1100" b="1" dirty="0">
                <a:solidFill>
                  <a:schemeClr val="tx2"/>
                </a:solidFill>
              </a:rPr>
              <a:t>Number of </a:t>
            </a:r>
            <a:r>
              <a:rPr lang="en-US" sz="1100" b="1" dirty="0" smtClean="0">
                <a:solidFill>
                  <a:schemeClr val="tx2"/>
                </a:solidFill>
              </a:rPr>
              <a:t>Morning Students: 809 </a:t>
            </a:r>
            <a:r>
              <a:rPr lang="en-US" sz="1000" dirty="0" smtClean="0"/>
              <a:t>  </a:t>
            </a:r>
            <a:endParaRPr lang="en-US" sz="1000" dirty="0"/>
          </a:p>
        </p:txBody>
      </p:sp>
      <p:sp>
        <p:nvSpPr>
          <p:cNvPr id="9" name="Freeform 8"/>
          <p:cNvSpPr/>
          <p:nvPr/>
        </p:nvSpPr>
        <p:spPr>
          <a:xfrm>
            <a:off x="1200150" y="954088"/>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pic>
        <p:nvPicPr>
          <p:cNvPr id="7170" name="Picture 2" descr="G:\دراسات قرآنية\DSC00205.JPG"/>
          <p:cNvPicPr>
            <a:picLocks noChangeAspect="1" noChangeArrowheads="1"/>
          </p:cNvPicPr>
          <p:nvPr/>
        </p:nvPicPr>
        <p:blipFill>
          <a:blip r:embed="rId3" cstate="print"/>
          <a:srcRect/>
          <a:stretch>
            <a:fillRect/>
          </a:stretch>
        </p:blipFill>
        <p:spPr bwMode="auto">
          <a:xfrm>
            <a:off x="381000" y="5014120"/>
            <a:ext cx="2743200" cy="18363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71" name="Picture 3" descr="G:\فنون\DSC00713.JPG"/>
          <p:cNvPicPr>
            <a:picLocks noChangeAspect="1" noChangeArrowheads="1"/>
          </p:cNvPicPr>
          <p:nvPr/>
        </p:nvPicPr>
        <p:blipFill>
          <a:blip r:embed="rId4" cstate="print"/>
          <a:srcRect r="36101"/>
          <a:stretch>
            <a:fillRect/>
          </a:stretch>
        </p:blipFill>
        <p:spPr bwMode="auto">
          <a:xfrm>
            <a:off x="3200400" y="4937919"/>
            <a:ext cx="1905000" cy="1904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1690"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23</a:t>
            </a:r>
            <a:endParaRPr lang="ar-IQ" sz="1100"/>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219200" y="594518"/>
            <a:ext cx="2662908" cy="338554"/>
          </a:xfrm>
          <a:prstGeom prst="rect">
            <a:avLst/>
          </a:prstGeom>
          <a:noFill/>
          <a:ln w="9525">
            <a:noFill/>
            <a:miter lim="800000"/>
            <a:headEnd/>
            <a:tailEnd/>
          </a:ln>
          <a:effectLst/>
        </p:spPr>
        <p:txBody>
          <a:bodyPr wrap="none" anchor="ctr">
            <a:spAutoFit/>
          </a:bodyPr>
          <a:lstStyle/>
          <a:p>
            <a:pPr algn="ctr" rtl="0">
              <a:defRPr/>
            </a:pP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ea typeface="Times New Roman" pitchFamily="18" charset="0"/>
                <a:cs typeface="Arial" pitchFamily="34" charset="0"/>
              </a:rPr>
              <a:t>Faculty of Qur'an Studies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pic>
        <p:nvPicPr>
          <p:cNvPr id="7171" name="Picture 3" descr="G:\فنون\DSC00713.JPG"/>
          <p:cNvPicPr>
            <a:picLocks noChangeAspect="1" noChangeArrowheads="1"/>
          </p:cNvPicPr>
          <p:nvPr/>
        </p:nvPicPr>
        <p:blipFill>
          <a:blip r:embed="rId3"/>
          <a:srcRect r="36101"/>
          <a:stretch>
            <a:fillRect/>
          </a:stretch>
        </p:blipFill>
        <p:spPr bwMode="auto">
          <a:xfrm>
            <a:off x="0" y="1357313"/>
            <a:ext cx="5486400" cy="62325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5"/>
          <p:cNvSpPr>
            <a:spLocks noChangeArrowheads="1"/>
          </p:cNvSpPr>
          <p:nvPr/>
        </p:nvSpPr>
        <p:spPr bwMode="auto">
          <a:xfrm>
            <a:off x="533400" y="1109663"/>
            <a:ext cx="4267200" cy="400050"/>
          </a:xfrm>
          <a:prstGeom prst="rect">
            <a:avLst/>
          </a:prstGeom>
          <a:noFill/>
          <a:ln w="9525">
            <a:noFill/>
            <a:miter lim="800000"/>
            <a:headEnd/>
            <a:tailEnd/>
          </a:ln>
        </p:spPr>
        <p:txBody>
          <a:bodyPr anchor="ctr">
            <a:spAutoFit/>
          </a:bodyPr>
          <a:lstStyle/>
          <a:p>
            <a:pPr indent="228600" algn="just" rtl="0"/>
            <a:r>
              <a:rPr lang="ar-IQ" altLang="zh-CN" sz="1000"/>
              <a:t>The </a:t>
            </a:r>
            <a:r>
              <a:rPr lang="en-US" altLang="zh-CN" sz="1000"/>
              <a:t>Faculty</a:t>
            </a:r>
            <a:r>
              <a:rPr lang="ar-IQ" altLang="zh-CN" sz="1000"/>
              <a:t> was establish</a:t>
            </a:r>
            <a:r>
              <a:rPr lang="en-US" altLang="zh-CN" sz="1000"/>
              <a:t>ed</a:t>
            </a:r>
            <a:r>
              <a:rPr lang="ar-IQ" altLang="zh-CN" sz="1000"/>
              <a:t> in </a:t>
            </a:r>
            <a:r>
              <a:rPr lang="en-US" altLang="zh-CN" sz="1000"/>
              <a:t>2009, </a:t>
            </a:r>
            <a:r>
              <a:rPr lang="ar-IQ" altLang="zh-CN" sz="1000"/>
              <a:t>and it consist</a:t>
            </a:r>
            <a:r>
              <a:rPr lang="en-US" altLang="zh-CN" sz="1000"/>
              <a:t>s</a:t>
            </a:r>
            <a:r>
              <a:rPr lang="ar-IQ" altLang="zh-CN" sz="1000"/>
              <a:t> of two departments:</a:t>
            </a:r>
          </a:p>
        </p:txBody>
      </p:sp>
      <p:sp>
        <p:nvSpPr>
          <p:cNvPr id="75778" name="Rectangle 17"/>
          <p:cNvSpPr>
            <a:spLocks noChangeArrowheads="1"/>
          </p:cNvSpPr>
          <p:nvPr/>
        </p:nvSpPr>
        <p:spPr bwMode="auto">
          <a:xfrm>
            <a:off x="533400" y="1462088"/>
            <a:ext cx="4090988" cy="400050"/>
          </a:xfrm>
          <a:prstGeom prst="rect">
            <a:avLst/>
          </a:prstGeom>
          <a:noFill/>
          <a:ln w="9525">
            <a:noFill/>
            <a:miter lim="800000"/>
            <a:headEnd/>
            <a:tailEnd/>
          </a:ln>
        </p:spPr>
        <p:txBody>
          <a:bodyPr anchor="ctr">
            <a:spAutoFit/>
          </a:bodyPr>
          <a:lstStyle/>
          <a:p>
            <a:pPr indent="228600" algn="l" rtl="0"/>
            <a:r>
              <a:rPr lang="en-US" altLang="zh-CN" sz="1000"/>
              <a:t>1. </a:t>
            </a:r>
            <a:r>
              <a:rPr lang="ar-IQ" altLang="zh-CN" sz="1000"/>
              <a:t>Department </a:t>
            </a:r>
            <a:r>
              <a:rPr lang="en-US" altLang="zh-CN" sz="1000"/>
              <a:t>of Computer</a:t>
            </a:r>
            <a:r>
              <a:rPr lang="ar-IQ" altLang="zh-CN" sz="1000"/>
              <a:t> Network</a:t>
            </a:r>
            <a:r>
              <a:rPr lang="en-US" altLang="zh-CN" sz="1000"/>
              <a:t>s</a:t>
            </a:r>
            <a:r>
              <a:rPr lang="ar-IQ" altLang="zh-CN" sz="1000"/>
              <a:t>.</a:t>
            </a:r>
          </a:p>
          <a:p>
            <a:pPr indent="228600" algn="l" rtl="0" eaLnBrk="0" hangingPunct="0"/>
            <a:r>
              <a:rPr lang="en-US" altLang="zh-CN" sz="1000"/>
              <a:t>2. </a:t>
            </a:r>
            <a:r>
              <a:rPr lang="ar-IQ" altLang="zh-CN" sz="1000"/>
              <a:t>Department </a:t>
            </a:r>
            <a:r>
              <a:rPr lang="en-US" altLang="zh-CN" sz="1000"/>
              <a:t>of </a:t>
            </a:r>
            <a:r>
              <a:rPr lang="ar-IQ" altLang="zh-CN" sz="1000"/>
              <a:t>Software</a:t>
            </a:r>
            <a:endParaRPr lang="en-US" altLang="zh-CN" sz="1000"/>
          </a:p>
        </p:txBody>
      </p:sp>
      <p:sp>
        <p:nvSpPr>
          <p:cNvPr id="75779" name="Rectangle 18"/>
          <p:cNvSpPr>
            <a:spLocks noChangeArrowheads="1"/>
          </p:cNvSpPr>
          <p:nvPr/>
        </p:nvSpPr>
        <p:spPr bwMode="auto">
          <a:xfrm>
            <a:off x="533400" y="1633112"/>
            <a:ext cx="4267200" cy="1631216"/>
          </a:xfrm>
          <a:prstGeom prst="rect">
            <a:avLst/>
          </a:prstGeom>
          <a:noFill/>
          <a:ln w="9525">
            <a:noFill/>
            <a:miter lim="800000"/>
            <a:headEnd/>
            <a:tailEnd/>
          </a:ln>
        </p:spPr>
        <p:txBody>
          <a:bodyPr anchor="ctr">
            <a:spAutoFit/>
          </a:bodyPr>
          <a:lstStyle/>
          <a:p>
            <a:pPr indent="228600" algn="just" rtl="0"/>
            <a:r>
              <a:rPr lang="en-US" altLang="zh-CN" sz="1000" dirty="0"/>
              <a:t>It </a:t>
            </a:r>
            <a:r>
              <a:rPr lang="en-US" altLang="zh-CN" sz="1000" dirty="0">
                <a:solidFill>
                  <a:srgbClr val="000000"/>
                </a:solidFill>
              </a:rPr>
              <a:t>is committed to student success, equality, and life-long learning, it is an institution in which our students thrive because we are intentional and purposeful in creating a learning environment focused on their evolution as learners and citizens. </a:t>
            </a:r>
            <a:r>
              <a:rPr lang="en-US" altLang="zh-CN" sz="1000" dirty="0"/>
              <a:t>The courses of undergraduate studies is full-time program along four academic years. The graduates are awarded by B.Sc. In computer science</a:t>
            </a:r>
            <a:r>
              <a:rPr lang="en-US" altLang="zh-CN" sz="1000" dirty="0" smtClean="0"/>
              <a:t>.</a:t>
            </a:r>
            <a:endParaRPr lang="en-US" altLang="zh-CN" sz="1000" dirty="0"/>
          </a:p>
          <a:p>
            <a:pPr indent="228600" algn="just" rtl="0"/>
            <a:r>
              <a:rPr lang="en-US" altLang="zh-CN" sz="1000" dirty="0" smtClean="0"/>
              <a:t>The Faculty joined the Twining </a:t>
            </a:r>
            <a:r>
              <a:rPr lang="en-US" altLang="zh-CN" sz="1000" dirty="0" err="1" smtClean="0"/>
              <a:t>programme</a:t>
            </a:r>
            <a:r>
              <a:rPr lang="en-US" altLang="zh-CN" sz="1000" dirty="0" smtClean="0"/>
              <a:t> beside (Engineering and Nursing Faculties) developed by Babylon University with Northampton University, UK. This is to develop curriculums and exchange Staffs, and students, joint research projects and many academic aspects. </a:t>
            </a:r>
            <a:endParaRPr lang="en-US" altLang="zh-CN" sz="1000" dirty="0"/>
          </a:p>
        </p:txBody>
      </p:sp>
      <p:sp>
        <p:nvSpPr>
          <p:cNvPr id="75780" name="TextBox 5"/>
          <p:cNvSpPr txBox="1">
            <a:spLocks noChangeArrowheads="1"/>
          </p:cNvSpPr>
          <p:nvPr/>
        </p:nvSpPr>
        <p:spPr bwMode="auto">
          <a:xfrm>
            <a:off x="1143000" y="3719513"/>
            <a:ext cx="3429000" cy="461962"/>
          </a:xfrm>
          <a:prstGeom prst="rect">
            <a:avLst/>
          </a:prstGeom>
          <a:noFill/>
          <a:ln w="9525">
            <a:noFill/>
            <a:miter lim="800000"/>
            <a:headEnd/>
            <a:tailEnd/>
          </a:ln>
        </p:spPr>
        <p:txBody>
          <a:bodyPr>
            <a:spAutoFit/>
          </a:bodyPr>
          <a:lstStyle/>
          <a:p>
            <a:pPr algn="l" rtl="0"/>
            <a:endParaRPr lang="en-US" sz="1200"/>
          </a:p>
          <a:p>
            <a:pPr algn="l" rtl="0"/>
            <a:r>
              <a:rPr lang="en-US" sz="1200" b="1">
                <a:solidFill>
                  <a:schemeClr val="tx2"/>
                </a:solidFill>
              </a:rPr>
              <a:t>Email</a:t>
            </a:r>
            <a:r>
              <a:rPr lang="en-US" sz="1200" b="1">
                <a:solidFill>
                  <a:srgbClr val="006600"/>
                </a:solidFill>
              </a:rPr>
              <a:t>: </a:t>
            </a:r>
            <a:r>
              <a:rPr lang="en-US" sz="1200"/>
              <a:t>computertech@uobabylon.edu.iq</a:t>
            </a:r>
            <a:endParaRPr lang="ar-IQ" sz="1200"/>
          </a:p>
        </p:txBody>
      </p:sp>
      <p:sp>
        <p:nvSpPr>
          <p:cNvPr id="75781" name="TextBox 6"/>
          <p:cNvSpPr txBox="1">
            <a:spLocks noChangeArrowheads="1"/>
          </p:cNvSpPr>
          <p:nvPr/>
        </p:nvSpPr>
        <p:spPr bwMode="auto">
          <a:xfrm>
            <a:off x="533400" y="3109913"/>
            <a:ext cx="4357688" cy="276225"/>
          </a:xfrm>
          <a:prstGeom prst="rect">
            <a:avLst/>
          </a:prstGeom>
          <a:noFill/>
          <a:ln w="9525">
            <a:noFill/>
            <a:miter lim="800000"/>
            <a:headEnd/>
            <a:tailEnd/>
          </a:ln>
        </p:spPr>
        <p:txBody>
          <a:bodyPr>
            <a:spAutoFit/>
          </a:bodyPr>
          <a:lstStyle/>
          <a:p>
            <a:pPr algn="l" rtl="0"/>
            <a:r>
              <a:rPr lang="en-US" sz="1200" b="1">
                <a:solidFill>
                  <a:schemeClr val="tx2"/>
                </a:solidFill>
              </a:rPr>
              <a:t>Number of Teaching Staff</a:t>
            </a:r>
            <a:r>
              <a:rPr lang="en-US" sz="1200" b="1">
                <a:solidFill>
                  <a:srgbClr val="006600"/>
                </a:solidFill>
              </a:rPr>
              <a:t>: </a:t>
            </a:r>
            <a:r>
              <a:rPr lang="en-US" sz="1000"/>
              <a:t> 48 members.</a:t>
            </a:r>
            <a:endParaRPr lang="ar-IQ" sz="1000"/>
          </a:p>
        </p:txBody>
      </p:sp>
      <p:sp>
        <p:nvSpPr>
          <p:cNvPr id="8" name="Rectangle 7"/>
          <p:cNvSpPr/>
          <p:nvPr/>
        </p:nvSpPr>
        <p:spPr>
          <a:xfrm>
            <a:off x="914400" y="606187"/>
            <a:ext cx="4038600" cy="338554"/>
          </a:xfrm>
          <a:prstGeom prst="rect">
            <a:avLst/>
          </a:prstGeom>
        </p:spPr>
        <p:txBody>
          <a:bodyPr>
            <a:spAutoFit/>
          </a:bodyPr>
          <a:lstStyle/>
          <a:p>
            <a:pPr algn="l">
              <a:defRPr/>
            </a:pPr>
            <a:r>
              <a:rPr lang="en-US" altLang="zh-CN"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Faculty of Information Technology</a:t>
            </a:r>
          </a:p>
        </p:txBody>
      </p:sp>
      <p:sp>
        <p:nvSpPr>
          <p:cNvPr id="75783" name="TextBox 8"/>
          <p:cNvSpPr txBox="1">
            <a:spLocks noChangeArrowheads="1"/>
          </p:cNvSpPr>
          <p:nvPr/>
        </p:nvSpPr>
        <p:spPr bwMode="auto">
          <a:xfrm>
            <a:off x="533400" y="3338513"/>
            <a:ext cx="4114800" cy="461665"/>
          </a:xfrm>
          <a:prstGeom prst="rect">
            <a:avLst/>
          </a:prstGeom>
          <a:noFill/>
          <a:ln w="9525">
            <a:noFill/>
            <a:miter lim="800000"/>
            <a:headEnd/>
            <a:tailEnd/>
          </a:ln>
        </p:spPr>
        <p:txBody>
          <a:bodyPr>
            <a:spAutoFit/>
          </a:bodyPr>
          <a:lstStyle/>
          <a:p>
            <a:pPr algn="just" rtl="0"/>
            <a:r>
              <a:rPr lang="en-US" sz="1200" b="1" dirty="0">
                <a:solidFill>
                  <a:schemeClr val="tx2"/>
                </a:solidFill>
              </a:rPr>
              <a:t>Number of </a:t>
            </a:r>
            <a:r>
              <a:rPr lang="en-US" sz="1200" b="1" dirty="0" smtClean="0">
                <a:solidFill>
                  <a:schemeClr val="tx2"/>
                </a:solidFill>
              </a:rPr>
              <a:t>Morning Students: 407</a:t>
            </a:r>
          </a:p>
          <a:p>
            <a:pPr algn="just" rtl="0"/>
            <a:r>
              <a:rPr lang="en-US" sz="1200" b="1" dirty="0" smtClean="0">
                <a:solidFill>
                  <a:schemeClr val="tx2"/>
                </a:solidFill>
              </a:rPr>
              <a:t>Number of Evening Students: 229</a:t>
            </a:r>
            <a:r>
              <a:rPr lang="en-US" sz="1000" dirty="0" smtClean="0"/>
              <a:t>  </a:t>
            </a:r>
            <a:endParaRPr lang="en-US" sz="1000" dirty="0"/>
          </a:p>
        </p:txBody>
      </p:sp>
      <p:sp>
        <p:nvSpPr>
          <p:cNvPr id="10" name="Freeform 9"/>
          <p:cNvSpPr/>
          <p:nvPr/>
        </p:nvSpPr>
        <p:spPr>
          <a:xfrm>
            <a:off x="1295400" y="9636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75785"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24</a:t>
            </a:r>
            <a:endParaRPr lang="ar-IQ" sz="1100"/>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14400" y="789365"/>
            <a:ext cx="4038600" cy="338554"/>
          </a:xfrm>
          <a:prstGeom prst="rect">
            <a:avLst/>
          </a:prstGeom>
        </p:spPr>
        <p:txBody>
          <a:bodyPr>
            <a:spAutoFit/>
          </a:bodyPr>
          <a:lstStyle/>
          <a:p>
            <a:pPr algn="l">
              <a:defRPr/>
            </a:pPr>
            <a:r>
              <a:rPr lang="en-US" altLang="zh-CN"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rPr>
              <a:t>Faculty of Information Technology</a:t>
            </a:r>
          </a:p>
        </p:txBody>
      </p:sp>
      <p:sp>
        <p:nvSpPr>
          <p:cNvPr id="77826"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24</a:t>
            </a:r>
            <a:endParaRPr lang="ar-IQ" sz="1100"/>
          </a:p>
        </p:txBody>
      </p:sp>
      <p:pic>
        <p:nvPicPr>
          <p:cNvPr id="77827" name="Picture 2" descr="I:\DSC_0891.jpg"/>
          <p:cNvPicPr>
            <a:picLocks noChangeAspect="1" noChangeArrowheads="1"/>
          </p:cNvPicPr>
          <p:nvPr/>
        </p:nvPicPr>
        <p:blipFill>
          <a:blip r:embed="rId3"/>
          <a:srcRect/>
          <a:stretch>
            <a:fillRect/>
          </a:stretch>
        </p:blipFill>
        <p:spPr bwMode="auto">
          <a:xfrm>
            <a:off x="0" y="1357313"/>
            <a:ext cx="5486400" cy="62325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smtClean="0"/>
              <a:t>Faculty of </a:t>
            </a:r>
            <a:r>
              <a:rPr lang="en-US" sz="1800" b="1" smtClean="0"/>
              <a:t>Engineering - </a:t>
            </a:r>
            <a:r>
              <a:rPr lang="en-US" sz="1800" b="1" dirty="0" err="1" smtClean="0"/>
              <a:t>Almusayab</a:t>
            </a:r>
            <a:endParaRPr lang="en-US" sz="1800" b="1" dirty="0"/>
          </a:p>
        </p:txBody>
      </p:sp>
      <p:sp>
        <p:nvSpPr>
          <p:cNvPr id="3" name="Content Placeholder 2"/>
          <p:cNvSpPr>
            <a:spLocks noGrp="1"/>
          </p:cNvSpPr>
          <p:nvPr>
            <p:ph idx="1"/>
          </p:nvPr>
        </p:nvSpPr>
        <p:spPr/>
        <p:txBody>
          <a:bodyPr/>
          <a:lstStyle/>
          <a:p>
            <a:r>
              <a:rPr lang="en-US" sz="1400" dirty="0" smtClean="0"/>
              <a:t>This is the latest addition to the Engineering </a:t>
            </a:r>
            <a:r>
              <a:rPr lang="en-US" sz="1400" dirty="0" err="1" smtClean="0"/>
              <a:t>collegesIt</a:t>
            </a:r>
            <a:r>
              <a:rPr lang="en-US" sz="1400" dirty="0" smtClean="0"/>
              <a:t> has two departments. The Automobile, and Energy departments.</a:t>
            </a:r>
            <a:r>
              <a:rPr lang="en-US" sz="1400" dirty="0"/>
              <a:t> . </a:t>
            </a:r>
            <a:endParaRPr lang="en-US" sz="1400" dirty="0" smtClean="0"/>
          </a:p>
          <a:p>
            <a:r>
              <a:rPr lang="en-US" sz="1400" dirty="0" smtClean="0"/>
              <a:t>It benefits from the local environments, where  large vehicle plants, and electric generating dam and power station nearby.  It focuses on combining the theoretical knowledge and the practical aspects by involving the local industry heavily by student training and placement.  </a:t>
            </a:r>
          </a:p>
          <a:p>
            <a:r>
              <a:rPr lang="en-US" sz="1400" dirty="0" smtClean="0"/>
              <a:t>Number of Staff : 14</a:t>
            </a:r>
          </a:p>
          <a:p>
            <a:r>
              <a:rPr lang="en-US" sz="1400" dirty="0" smtClean="0"/>
              <a:t>Number of Morning Students: 67</a:t>
            </a:r>
            <a:endParaRPr lang="en-US" sz="1400" dirty="0"/>
          </a:p>
          <a:p>
            <a:endParaRPr lang="en-US" sz="1400" dirty="0"/>
          </a:p>
        </p:txBody>
      </p:sp>
    </p:spTree>
    <p:extLst>
      <p:ext uri="{BB962C8B-B14F-4D97-AF65-F5344CB8AC3E}">
        <p14:creationId xmlns:p14="http://schemas.microsoft.com/office/powerpoint/2010/main" val="21959160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smtClean="0"/>
              <a:t>Local Environment Research Centre</a:t>
            </a:r>
            <a:endParaRPr lang="en-US" sz="1800" b="1" dirty="0"/>
          </a:p>
        </p:txBody>
      </p:sp>
      <p:sp>
        <p:nvSpPr>
          <p:cNvPr id="3" name="Content Placeholder 2"/>
          <p:cNvSpPr>
            <a:spLocks noGrp="1"/>
          </p:cNvSpPr>
          <p:nvPr>
            <p:ph idx="1"/>
          </p:nvPr>
        </p:nvSpPr>
        <p:spPr/>
        <p:txBody>
          <a:bodyPr/>
          <a:lstStyle/>
          <a:p>
            <a:r>
              <a:rPr lang="en-US" sz="1400" dirty="0" smtClean="0"/>
              <a:t>The </a:t>
            </a:r>
            <a:r>
              <a:rPr lang="en-US" sz="1400" dirty="0" err="1" smtClean="0"/>
              <a:t>centre</a:t>
            </a:r>
            <a:r>
              <a:rPr lang="en-US" sz="1400" dirty="0" smtClean="0"/>
              <a:t> aims to create an environment awareness among people  and government establishments. Its very active in environmental scientific research and holding conferences for public awareness and scientific research. The </a:t>
            </a:r>
            <a:r>
              <a:rPr lang="en-US" sz="1400" dirty="0" err="1" smtClean="0"/>
              <a:t>centre</a:t>
            </a:r>
            <a:r>
              <a:rPr lang="en-US" sz="1400" dirty="0" smtClean="0"/>
              <a:t> run continuous training sessions for civil society organization activists, government workers, and environmental researches.</a:t>
            </a:r>
          </a:p>
          <a:p>
            <a:r>
              <a:rPr lang="en-US" sz="1400" dirty="0" smtClean="0"/>
              <a:t>The </a:t>
            </a:r>
            <a:r>
              <a:rPr lang="en-US" sz="1400" dirty="0" err="1" smtClean="0"/>
              <a:t>centre</a:t>
            </a:r>
            <a:r>
              <a:rPr lang="en-US" sz="1400" dirty="0" smtClean="0"/>
              <a:t> coordinates his work and efforts with regional and international environmental agencies.</a:t>
            </a:r>
            <a:r>
              <a:rPr lang="ar-IQ" sz="1400" dirty="0"/>
              <a:t/>
            </a:r>
            <a:br>
              <a:rPr lang="ar-IQ" sz="1400" dirty="0"/>
            </a:br>
            <a:r>
              <a:rPr lang="en-US" sz="1400" dirty="0" smtClean="0"/>
              <a:t> </a:t>
            </a:r>
          </a:p>
          <a:p>
            <a:r>
              <a:rPr lang="en-US" sz="1400" dirty="0" smtClean="0"/>
              <a:t>The </a:t>
            </a:r>
            <a:r>
              <a:rPr lang="en-US" sz="1400" dirty="0" err="1" smtClean="0"/>
              <a:t>centre</a:t>
            </a:r>
            <a:r>
              <a:rPr lang="en-US" sz="1400" dirty="0" smtClean="0"/>
              <a:t> established on 1998 and has three departments:</a:t>
            </a:r>
          </a:p>
          <a:p>
            <a:r>
              <a:rPr lang="en-US" sz="1400" dirty="0" smtClean="0"/>
              <a:t>Department of research of environmental resources.</a:t>
            </a:r>
          </a:p>
          <a:p>
            <a:r>
              <a:rPr lang="en-US" sz="1400" dirty="0" smtClean="0"/>
              <a:t>Department of clean energy technology.</a:t>
            </a:r>
          </a:p>
          <a:p>
            <a:r>
              <a:rPr lang="en-US" sz="1400" dirty="0" smtClean="0"/>
              <a:t>Department of Training </a:t>
            </a:r>
          </a:p>
          <a:p>
            <a:endParaRPr lang="en-US" sz="1400" dirty="0"/>
          </a:p>
          <a:p>
            <a:endParaRPr lang="en-US" sz="1400" dirty="0"/>
          </a:p>
        </p:txBody>
      </p:sp>
    </p:spTree>
    <p:extLst>
      <p:ext uri="{BB962C8B-B14F-4D97-AF65-F5344CB8AC3E}">
        <p14:creationId xmlns:p14="http://schemas.microsoft.com/office/powerpoint/2010/main" val="7938314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a:solidFill>
                  <a:prstClr val="black"/>
                </a:solidFill>
              </a:rPr>
              <a:t>Local Environment Research Centre</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a:p>
        </p:txBody>
      </p:sp>
      <p:sp>
        <p:nvSpPr>
          <p:cNvPr id="5" name="Content Placeholder 2"/>
          <p:cNvSpPr txBox="1">
            <a:spLocks/>
          </p:cNvSpPr>
          <p:nvPr/>
        </p:nvSpPr>
        <p:spPr bwMode="auto">
          <a:xfrm flipV="1">
            <a:off x="-2495817" y="14603604"/>
            <a:ext cx="14619020" cy="5951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dirty="0" smtClean="0">
                <a:solidFill>
                  <a:prstClr val="black"/>
                </a:solidFill>
              </a:rPr>
              <a:t>  </a:t>
            </a:r>
          </a:p>
          <a:p>
            <a:endParaRPr lang="en-US" sz="1400" dirty="0" smtClean="0">
              <a:solidFill>
                <a:prstClr val="black"/>
              </a:solidFill>
            </a:endParaRPr>
          </a:p>
          <a:p>
            <a:endParaRPr lang="en-US" sz="1400" dirty="0">
              <a:solidFill>
                <a:prstClr val="black"/>
              </a:solidFill>
            </a:endParaRPr>
          </a:p>
        </p:txBody>
      </p:sp>
      <p:pic>
        <p:nvPicPr>
          <p:cNvPr id="6" name="Picture 2" descr="الاستدام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990600" y="1829449"/>
            <a:ext cx="4343400" cy="4950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673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8329771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descr="F:\My Work\My Work\Untitled-1.gif"/>
          <p:cNvPicPr>
            <a:picLocks noChangeAspect="1" noChangeArrowheads="1"/>
          </p:cNvPicPr>
          <p:nvPr/>
        </p:nvPicPr>
        <p:blipFill>
          <a:blip r:embed="rId3"/>
          <a:srcRect/>
          <a:stretch>
            <a:fillRect/>
          </a:stretch>
        </p:blipFill>
        <p:spPr bwMode="auto">
          <a:xfrm>
            <a:off x="1066800" y="2118519"/>
            <a:ext cx="3566915" cy="2971800"/>
          </a:xfrm>
          <a:prstGeom prst="rect">
            <a:avLst/>
          </a:prstGeom>
          <a:noFill/>
          <a:ln>
            <a:noFill/>
          </a:ln>
          <a:effectLst/>
          <a:scene3d>
            <a:camera prst="orthographicFront">
              <a:rot lat="0" lon="0" rev="0"/>
            </a:camera>
            <a:lightRig rig="chilly" dir="t">
              <a:rot lat="0" lon="0" rev="18480000"/>
            </a:lightRig>
          </a:scene3d>
          <a:sp3d prstMaterial="clear">
            <a:bevelT h="63500"/>
          </a:sp3d>
        </p:spPr>
      </p:pic>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ChangeArrowheads="1"/>
          </p:cNvSpPr>
          <p:nvPr/>
        </p:nvSpPr>
        <p:spPr bwMode="auto">
          <a:xfrm>
            <a:off x="0" y="0"/>
            <a:ext cx="211138" cy="539750"/>
          </a:xfrm>
          <a:prstGeom prst="rect">
            <a:avLst/>
          </a:prstGeom>
          <a:noFill/>
          <a:ln w="9525">
            <a:noFill/>
            <a:miter lim="800000"/>
            <a:headEnd/>
            <a:tailEnd/>
          </a:ln>
        </p:spPr>
        <p:txBody>
          <a:bodyPr wrap="none" lIns="78059" tIns="39029" rIns="78059" bIns="39029" anchor="ctr">
            <a:spAutoFit/>
          </a:bodyPr>
          <a:lstStyle/>
          <a:p>
            <a:pPr algn="l" defTabSz="779463"/>
            <a:endParaRPr lang="en-US" sz="1500"/>
          </a:p>
          <a:p>
            <a:pPr algn="l" defTabSz="779463" rtl="0" eaLnBrk="0" hangingPunct="0"/>
            <a:endParaRPr lang="en-US" sz="1500"/>
          </a:p>
        </p:txBody>
      </p:sp>
      <p:sp>
        <p:nvSpPr>
          <p:cNvPr id="23554" name="Rectangle 12"/>
          <p:cNvSpPr>
            <a:spLocks noChangeArrowheads="1"/>
          </p:cNvSpPr>
          <p:nvPr/>
        </p:nvSpPr>
        <p:spPr bwMode="auto">
          <a:xfrm>
            <a:off x="373063" y="341313"/>
            <a:ext cx="157162" cy="309562"/>
          </a:xfrm>
          <a:prstGeom prst="rect">
            <a:avLst/>
          </a:prstGeom>
          <a:noFill/>
          <a:ln w="9525">
            <a:noFill/>
            <a:miter lim="800000"/>
            <a:headEnd/>
            <a:tailEnd/>
          </a:ln>
        </p:spPr>
        <p:txBody>
          <a:bodyPr wrap="none" lIns="78059" tIns="39029" rIns="78059" bIns="39029" anchor="ctr">
            <a:spAutoFit/>
          </a:bodyPr>
          <a:lstStyle/>
          <a:p>
            <a:pPr algn="l" defTabSz="779463" rtl="0"/>
            <a:endParaRPr lang="en-US" altLang="zh-CN" sz="1500"/>
          </a:p>
        </p:txBody>
      </p:sp>
      <p:sp>
        <p:nvSpPr>
          <p:cNvPr id="23555" name="TextBox 3"/>
          <p:cNvSpPr txBox="1">
            <a:spLocks noChangeArrowheads="1"/>
          </p:cNvSpPr>
          <p:nvPr/>
        </p:nvSpPr>
        <p:spPr bwMode="auto">
          <a:xfrm>
            <a:off x="533400" y="877888"/>
            <a:ext cx="4572000" cy="4862870"/>
          </a:xfrm>
          <a:prstGeom prst="rect">
            <a:avLst/>
          </a:prstGeom>
          <a:noFill/>
          <a:ln w="9525">
            <a:noFill/>
            <a:miter lim="800000"/>
            <a:headEnd/>
            <a:tailEnd/>
          </a:ln>
        </p:spPr>
        <p:txBody>
          <a:bodyPr>
            <a:spAutoFit/>
          </a:bodyPr>
          <a:lstStyle/>
          <a:p>
            <a:pPr algn="just" rtl="0"/>
            <a:endParaRPr lang="en-US" sz="1000" dirty="0"/>
          </a:p>
          <a:p>
            <a:pPr algn="just" rtl="0"/>
            <a:r>
              <a:rPr lang="fr-FR" sz="1000" dirty="0"/>
              <a:t>Il est situé dans le gouvernement de Babylone qui est situé à 90 kilomètres au sud de Bagdad; la capitale de l'Irak. Le nom de l'Université de Babylone appartient à la plus ancienne civilisation du monde; la civilisation de Mésopotamie. Cette civilisation représentée par l'ancienne ville de Babylone, qui fut la première ville civilisée de l'histoire. Cette ville était une petite colonie pendant les régions de Sumériens environ (4000 B.C). Il était connu sous le nom de (KA-DINGIR-RA-K3), c.-à-d. le dieu. Dans la région acadienne (3000 avant J.-C.), la ville de Babylone est devenue civilisée et connue sous le nom de (</a:t>
            </a:r>
            <a:r>
              <a:rPr lang="fr-FR" sz="1000" dirty="0" err="1"/>
              <a:t>Bab-ilu</a:t>
            </a:r>
            <a:r>
              <a:rPr lang="fr-FR" sz="1000" dirty="0"/>
              <a:t>) en langue acadienne, c'est-à-dire la porte de Dieu - dans l'Ancien Testament, il est connu comme Babil alors que les Grecs l'appelaient </a:t>
            </a:r>
            <a:r>
              <a:rPr lang="fr-FR" sz="1000" dirty="0" err="1"/>
              <a:t>Babyloia</a:t>
            </a:r>
            <a:r>
              <a:rPr lang="en-US" sz="1000" dirty="0" smtClean="0"/>
              <a:t> </a:t>
            </a:r>
            <a:r>
              <a:rPr lang="fr-FR" sz="1000" dirty="0"/>
              <a:t>Babylone est considérée comme une ville dans la région sumérienne moderne (2004-2112 avant JC). Elle devint célèbre dans la région amorienne (la première Babylone), puis devint la capitale de la première civilisation babylonienne dans la région de son plus célèbre roi Hammourabi (1792-1750). Le roi Hammourabi considéré comme un grand juge et un homme d'État en raison de son succès dans l'union du Mésopotamien. Après la mort de </a:t>
            </a:r>
            <a:r>
              <a:rPr lang="fr-FR" sz="1000" dirty="0" err="1"/>
              <a:t>Hamurabi</a:t>
            </a:r>
            <a:r>
              <a:rPr lang="fr-FR" sz="1000" dirty="0"/>
              <a:t>, Babylone affaiblie</a:t>
            </a:r>
            <a:r>
              <a:rPr lang="en-US" sz="1000" dirty="0" smtClean="0"/>
              <a:t>. </a:t>
            </a:r>
            <a:r>
              <a:rPr lang="fr-FR" sz="1000" dirty="0"/>
              <a:t>Il a été envahi par les Hittites (</a:t>
            </a:r>
            <a:r>
              <a:rPr lang="fr-FR" sz="1000" dirty="0" err="1"/>
              <a:t>Morsils</a:t>
            </a:r>
            <a:r>
              <a:rPr lang="fr-FR" sz="1000" dirty="0"/>
              <a:t> le premier) en (1595 avant JC) qui l'a quitté à cause de la mauvaise condition intérieure de son royaume, ouvrant la voie au peuple </a:t>
            </a:r>
            <a:r>
              <a:rPr lang="fr-FR" sz="1000" dirty="0" err="1"/>
              <a:t>kashian</a:t>
            </a:r>
            <a:r>
              <a:rPr lang="fr-FR" sz="1000" dirty="0"/>
              <a:t> pour entrer dans la ville de Babylone En (539 BC) les Achéménides ont conquis Babylone par leur chef Cyrus (</a:t>
            </a:r>
            <a:r>
              <a:rPr lang="fr-FR" sz="1000" dirty="0" err="1"/>
              <a:t>Kurash</a:t>
            </a:r>
            <a:r>
              <a:rPr lang="fr-FR" sz="1000" dirty="0"/>
              <a:t>). Cela est dû au rôle du Juif à Babylone et à la trahison qui a eu lieu dans l'armée de Babylone. En (331 av. J.-C.) Babylone a été conquise par Alexandre le Grand qui a prévu d'en faire une capitale de son empire. Il mourut dans le palais de </a:t>
            </a:r>
            <a:r>
              <a:rPr lang="fr-FR" sz="1000" dirty="0" err="1"/>
              <a:t>Nebucadnetsar</a:t>
            </a:r>
            <a:r>
              <a:rPr lang="fr-FR" sz="1000" dirty="0"/>
              <a:t> le second le 13 juin 323 av. Les fouilles effectuées par la mission allemande dirigée par Gold </a:t>
            </a:r>
            <a:r>
              <a:rPr lang="fr-FR" sz="1000" dirty="0" err="1"/>
              <a:t>Fay</a:t>
            </a:r>
            <a:r>
              <a:rPr lang="fr-FR" sz="1000" dirty="0"/>
              <a:t> à Babylone entre (1899) et (1917) constituèrent le bon début scientifique dans le domaine des fouilles, mais un tel début fut accompagné d'activités illégales dans lesquelles de nombreuses précieuses antiquités babyloniennes</a:t>
            </a:r>
            <a:r>
              <a:rPr lang="en-US" sz="1000" dirty="0" smtClean="0"/>
              <a:t>, </a:t>
            </a:r>
            <a:r>
              <a:rPr lang="fr-FR" sz="1000" dirty="0"/>
              <a:t>en particulier la célèbre Porte d'Ishtar et l'Obélisque </a:t>
            </a:r>
            <a:r>
              <a:rPr lang="fr-FR" sz="1000" dirty="0" err="1"/>
              <a:t>Hammurabi</a:t>
            </a:r>
            <a:r>
              <a:rPr lang="fr-FR" sz="1000" dirty="0"/>
              <a:t> ont été transférés au Musée de Berlin.</a:t>
            </a:r>
            <a:endParaRPr lang="ar-IQ" sz="1000" dirty="0"/>
          </a:p>
        </p:txBody>
      </p:sp>
      <p:sp>
        <p:nvSpPr>
          <p:cNvPr id="5" name="Rectangle 4"/>
          <p:cNvSpPr/>
          <p:nvPr/>
        </p:nvSpPr>
        <p:spPr>
          <a:xfrm>
            <a:off x="990600" y="713165"/>
            <a:ext cx="3505200" cy="338554"/>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ctr" rtl="0">
              <a:defRPr/>
            </a:pPr>
            <a:r>
              <a:rPr lang="en-US" sz="1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L'ancienne</a:t>
            </a: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ville</a:t>
            </a: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Babylone</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557" name="TextBox 6"/>
          <p:cNvSpPr txBox="1">
            <a:spLocks noChangeArrowheads="1"/>
          </p:cNvSpPr>
          <p:nvPr/>
        </p:nvSpPr>
        <p:spPr bwMode="auto">
          <a:xfrm>
            <a:off x="2438400" y="7342188"/>
            <a:ext cx="685800" cy="263525"/>
          </a:xfrm>
          <a:prstGeom prst="rect">
            <a:avLst/>
          </a:prstGeom>
          <a:noFill/>
          <a:ln w="9525">
            <a:noFill/>
            <a:miter lim="800000"/>
            <a:headEnd/>
            <a:tailEnd/>
          </a:ln>
        </p:spPr>
        <p:txBody>
          <a:bodyPr>
            <a:spAutoFit/>
          </a:bodyPr>
          <a:lstStyle/>
          <a:p>
            <a:pPr algn="ctr" rtl="0"/>
            <a:r>
              <a:rPr lang="en-US" sz="1100"/>
              <a:t>4</a:t>
            </a:r>
            <a:endParaRPr lang="ar-IQ" sz="1100"/>
          </a:p>
        </p:txBody>
      </p:sp>
      <p:pic>
        <p:nvPicPr>
          <p:cNvPr id="23558" name="Picture 2" descr="C:\Users\Computer Cnter\Desktop\Capture.PNG"/>
          <p:cNvPicPr>
            <a:picLocks noChangeAspect="1" noChangeArrowheads="1"/>
          </p:cNvPicPr>
          <p:nvPr/>
        </p:nvPicPr>
        <p:blipFill>
          <a:blip r:embed="rId2"/>
          <a:srcRect/>
          <a:stretch>
            <a:fillRect/>
          </a:stretch>
        </p:blipFill>
        <p:spPr bwMode="auto">
          <a:xfrm>
            <a:off x="0" y="5808663"/>
            <a:ext cx="5486400" cy="103505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12299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560765"/>
            <a:ext cx="3505200" cy="338554"/>
          </a:xfrm>
          <a:prstGeom prst="rect">
            <a:avLst/>
          </a:prstGeom>
          <a:noFill/>
          <a:ln>
            <a:noFill/>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fr-FR" sz="1600" dirty="0"/>
              <a:t>Message du chancelier</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4578" name="TextBox 7"/>
          <p:cNvSpPr txBox="1">
            <a:spLocks noChangeArrowheads="1"/>
          </p:cNvSpPr>
          <p:nvPr/>
        </p:nvSpPr>
        <p:spPr bwMode="auto">
          <a:xfrm>
            <a:off x="2452688" y="7315200"/>
            <a:ext cx="685800" cy="261938"/>
          </a:xfrm>
          <a:prstGeom prst="rect">
            <a:avLst/>
          </a:prstGeom>
          <a:noFill/>
          <a:ln w="9525">
            <a:noFill/>
            <a:miter lim="800000"/>
            <a:headEnd/>
            <a:tailEnd/>
          </a:ln>
        </p:spPr>
        <p:txBody>
          <a:bodyPr>
            <a:spAutoFit/>
          </a:bodyPr>
          <a:lstStyle/>
          <a:p>
            <a:pPr algn="ctr" rtl="0"/>
            <a:r>
              <a:rPr lang="en-US" sz="1100"/>
              <a:t>5</a:t>
            </a:r>
            <a:endParaRPr lang="ar-IQ" sz="1100"/>
          </a:p>
        </p:txBody>
      </p:sp>
      <p:pic>
        <p:nvPicPr>
          <p:cNvPr id="14342" name="Picture 2" descr="cwmc_5_1126_1"/>
          <p:cNvPicPr>
            <a:picLocks noChangeAspect="1" noChangeArrowheads="1"/>
          </p:cNvPicPr>
          <p:nvPr/>
        </p:nvPicPr>
        <p:blipFill>
          <a:blip r:embed="rId3"/>
          <a:srcRect/>
          <a:stretch>
            <a:fillRect/>
          </a:stretch>
        </p:blipFill>
        <p:spPr bwMode="auto">
          <a:xfrm>
            <a:off x="2971800" y="976313"/>
            <a:ext cx="1981200" cy="1524000"/>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609600" y="1052513"/>
            <a:ext cx="2286000" cy="430212"/>
          </a:xfrm>
          <a:prstGeom prst="rect">
            <a:avLst/>
          </a:prstGeom>
          <a:noFill/>
        </p:spPr>
        <p:txBody>
          <a:bodyPr>
            <a:spAutoFit/>
          </a:bodyPr>
          <a:lstStyle/>
          <a:p>
            <a:pPr algn="l" rtl="0">
              <a:defRPr/>
            </a:pPr>
            <a:r>
              <a:rPr lang="en-US" sz="1100" dirty="0">
                <a:cs typeface="+mn-cs"/>
              </a:rPr>
              <a:t/>
            </a:r>
            <a:br>
              <a:rPr lang="en-US" sz="1100" dirty="0">
                <a:cs typeface="+mn-cs"/>
              </a:rPr>
            </a:br>
            <a:endParaRPr lang="en-US" sz="1100" dirty="0">
              <a:cs typeface="+mn-cs"/>
            </a:endParaRPr>
          </a:p>
        </p:txBody>
      </p:sp>
      <p:sp>
        <p:nvSpPr>
          <p:cNvPr id="24581" name="TextBox 14"/>
          <p:cNvSpPr txBox="1">
            <a:spLocks noChangeArrowheads="1"/>
          </p:cNvSpPr>
          <p:nvPr/>
        </p:nvSpPr>
        <p:spPr bwMode="auto">
          <a:xfrm>
            <a:off x="3048000" y="2663825"/>
            <a:ext cx="1905000" cy="369888"/>
          </a:xfrm>
          <a:prstGeom prst="rect">
            <a:avLst/>
          </a:prstGeom>
          <a:noFill/>
          <a:ln w="9525">
            <a:noFill/>
            <a:miter lim="800000"/>
            <a:headEnd/>
            <a:tailEnd/>
          </a:ln>
        </p:spPr>
        <p:txBody>
          <a:bodyPr>
            <a:spAutoFit/>
          </a:bodyPr>
          <a:lstStyle/>
          <a:p>
            <a:pPr algn="ctr" rtl="0"/>
            <a:r>
              <a:rPr lang="en-US" sz="900" b="1">
                <a:solidFill>
                  <a:srgbClr val="FF0000"/>
                </a:solidFill>
              </a:rPr>
              <a:t>Prof. Dr. Adil Hadi Al-Baghdad</a:t>
            </a:r>
            <a:r>
              <a:rPr lang="en-US" sz="900">
                <a:solidFill>
                  <a:srgbClr val="FF0000"/>
                </a:solidFill>
              </a:rPr>
              <a:t>i, </a:t>
            </a:r>
            <a:r>
              <a:rPr lang="en-US" sz="900" b="1">
                <a:solidFill>
                  <a:srgbClr val="FF0000"/>
                </a:solidFill>
              </a:rPr>
              <a:t>Chancellor</a:t>
            </a:r>
            <a:endParaRPr lang="en-US" sz="900">
              <a:solidFill>
                <a:srgbClr val="FF0000"/>
              </a:solidFill>
            </a:endParaRPr>
          </a:p>
        </p:txBody>
      </p:sp>
      <p:sp>
        <p:nvSpPr>
          <p:cNvPr id="24582" name="TextBox 7"/>
          <p:cNvSpPr txBox="1">
            <a:spLocks noChangeArrowheads="1"/>
          </p:cNvSpPr>
          <p:nvPr/>
        </p:nvSpPr>
        <p:spPr bwMode="auto">
          <a:xfrm>
            <a:off x="457200" y="917575"/>
            <a:ext cx="2438400" cy="6370975"/>
          </a:xfrm>
          <a:prstGeom prst="rect">
            <a:avLst/>
          </a:prstGeom>
          <a:noFill/>
          <a:ln w="9525">
            <a:noFill/>
            <a:miter lim="800000"/>
            <a:headEnd/>
            <a:tailEnd/>
          </a:ln>
        </p:spPr>
        <p:txBody>
          <a:bodyPr>
            <a:spAutoFit/>
          </a:bodyPr>
          <a:lstStyle/>
          <a:p>
            <a:pPr algn="l" rtl="0"/>
            <a:r>
              <a:rPr lang="fr-FR" sz="1200" dirty="0"/>
              <a:t>Enracinée dans l'ancienne Mésopotamie, l'université de Babylone bénéficie d'une histoire éducative diverse et riche.  Depuis la création de l'université de Babylone, nous avons travaillé avec diligence pour atteindre un niveau d'éducation et de recherche exceptionnel. Ce faisant, nous avons établi un plan pour les sept prochaines années afin d'atteindre un classement mondial reconnu internationalement.  Notre programme de jumelage, assuré avec des universités britanniques reconnues, est le premier pas vers la réalisation de nos objectifs. En outre, nous améliorons et élargissons notre système d'assurance qualité, selon les critères de classe mondiale.</a:t>
            </a:r>
            <a:r>
              <a:rPr lang="en-GB" sz="1200" dirty="0" smtClean="0"/>
              <a:t>A </a:t>
            </a:r>
            <a:r>
              <a:rPr lang="fr-FR" sz="1200" dirty="0"/>
              <a:t>La gamme de campus ultramodernes sera construite au cours des sept prochaines années, en utilisant une technologie de pointe pour fournir des installations de la plus haute qualité. Ceux-ci comprendront des amphithéâtres modernes, des laboratoires hautement équipés et des installations de recherche.</a:t>
            </a:r>
            <a:endParaRPr lang="en-GB" sz="1200" dirty="0"/>
          </a:p>
        </p:txBody>
      </p:sp>
      <p:sp>
        <p:nvSpPr>
          <p:cNvPr id="24583" name="TextBox 8"/>
          <p:cNvSpPr txBox="1">
            <a:spLocks noChangeArrowheads="1"/>
          </p:cNvSpPr>
          <p:nvPr/>
        </p:nvSpPr>
        <p:spPr bwMode="auto">
          <a:xfrm>
            <a:off x="2895600" y="3382963"/>
            <a:ext cx="2286000" cy="3600986"/>
          </a:xfrm>
          <a:prstGeom prst="rect">
            <a:avLst/>
          </a:prstGeom>
          <a:noFill/>
          <a:ln w="9525">
            <a:noFill/>
            <a:miter lim="800000"/>
            <a:headEnd/>
            <a:tailEnd/>
          </a:ln>
        </p:spPr>
        <p:txBody>
          <a:bodyPr>
            <a:spAutoFit/>
          </a:bodyPr>
          <a:lstStyle/>
          <a:p>
            <a:pPr algn="l" rtl="0"/>
            <a:r>
              <a:rPr lang="fr-FR" sz="1200" dirty="0"/>
              <a:t>En plus de l'éducation et de la recherche, nous prenons un rôle actif dans notre communauté. Nous renforçons le rôle de l'université au sein du conseil provincial, à travers nos centres de recherche et de développement. Des cours de formation sont organisés pour la communauté pour l'avancement de leurs compétences, selon les demandes du marché du travail. Nous croyons que nous avons mis en branle les mesures nécessaires pour assurer une année académique réussie et prospère</a:t>
            </a:r>
            <a:endParaRPr lang="en-GB" sz="1200" dirty="0"/>
          </a:p>
        </p:txBody>
      </p:sp>
    </p:spTree>
  </p:cSld>
  <p:clrMapOvr>
    <a:masterClrMapping/>
  </p:clrMapOvr>
  <p:transition spd="med">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6400" y="1737519"/>
            <a:ext cx="2243146" cy="369332"/>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rtlCol="1">
            <a:spAutoFit/>
          </a:bodyPr>
          <a:lstStyle/>
          <a:p>
            <a:pPr algn="l" rtl="0">
              <a:defRPr/>
            </a:pPr>
            <a:r>
              <a:rPr lang="fr-FR" dirty="0"/>
              <a:t>Mission universitaire</a:t>
            </a:r>
            <a:endParaRPr lang="ar-IQ"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endParaRPr>
          </a:p>
        </p:txBody>
      </p:sp>
      <p:sp>
        <p:nvSpPr>
          <p:cNvPr id="10" name="Freeform 9"/>
          <p:cNvSpPr/>
          <p:nvPr/>
        </p:nvSpPr>
        <p:spPr>
          <a:xfrm>
            <a:off x="1371600" y="2119313"/>
            <a:ext cx="2762250" cy="4445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14" name="TextBox 13"/>
          <p:cNvSpPr txBox="1"/>
          <p:nvPr/>
        </p:nvSpPr>
        <p:spPr>
          <a:xfrm rot="10800000" flipV="1">
            <a:off x="1676400" y="513855"/>
            <a:ext cx="2286000" cy="584775"/>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rtlCol="1">
            <a:spAutoFit/>
          </a:bodyPr>
          <a:lstStyle/>
          <a:p>
            <a:pPr lvl="0" algn="ctr" rtl="0">
              <a:defRPr/>
            </a:pPr>
            <a:r>
              <a:rPr lang="en-US" sz="1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rPr>
              <a:t>University Vision</a:t>
            </a:r>
            <a:endParaRPr lang="ar-IQ" sz="16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endParaRPr>
          </a:p>
          <a:p>
            <a:pPr algn="ctr" rtl="0">
              <a:defRPr/>
            </a:pPr>
            <a:r>
              <a:rPr 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rPr>
              <a:t>University </a:t>
            </a:r>
            <a:r>
              <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rPr>
              <a:t>Vision</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endParaRPr>
          </a:p>
        </p:txBody>
      </p:sp>
      <p:sp>
        <p:nvSpPr>
          <p:cNvPr id="15" name="Freeform 14"/>
          <p:cNvSpPr/>
          <p:nvPr/>
        </p:nvSpPr>
        <p:spPr>
          <a:xfrm>
            <a:off x="1524000" y="10398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26629"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6</a:t>
            </a:r>
            <a:endParaRPr lang="ar-IQ" sz="1100"/>
          </a:p>
        </p:txBody>
      </p:sp>
      <p:sp>
        <p:nvSpPr>
          <p:cNvPr id="26630" name="مربع نص 8"/>
          <p:cNvSpPr txBox="1">
            <a:spLocks noChangeArrowheads="1"/>
          </p:cNvSpPr>
          <p:nvPr/>
        </p:nvSpPr>
        <p:spPr bwMode="auto">
          <a:xfrm>
            <a:off x="381000" y="1204913"/>
            <a:ext cx="4887913" cy="400110"/>
          </a:xfrm>
          <a:prstGeom prst="rect">
            <a:avLst/>
          </a:prstGeom>
          <a:noFill/>
          <a:ln w="9525">
            <a:noFill/>
            <a:miter lim="800000"/>
            <a:headEnd/>
            <a:tailEnd/>
          </a:ln>
        </p:spPr>
        <p:txBody>
          <a:bodyPr>
            <a:spAutoFit/>
          </a:bodyPr>
          <a:lstStyle/>
          <a:p>
            <a:pPr algn="l" rtl="0"/>
            <a:r>
              <a:rPr lang="fr-FR" sz="1000" dirty="0"/>
              <a:t>La vision de l'Université est d'être une université novatrice inspirée de renommée internationale</a:t>
            </a:r>
            <a:endParaRPr lang="ar-IQ" sz="1000" dirty="0"/>
          </a:p>
        </p:txBody>
      </p:sp>
      <p:sp>
        <p:nvSpPr>
          <p:cNvPr id="26631" name="مربع نص 10"/>
          <p:cNvSpPr txBox="1">
            <a:spLocks noChangeArrowheads="1"/>
          </p:cNvSpPr>
          <p:nvPr/>
        </p:nvSpPr>
        <p:spPr bwMode="auto">
          <a:xfrm>
            <a:off x="228600" y="2271713"/>
            <a:ext cx="4876800" cy="4247317"/>
          </a:xfrm>
          <a:prstGeom prst="rect">
            <a:avLst/>
          </a:prstGeom>
          <a:noFill/>
          <a:ln w="9525">
            <a:noFill/>
            <a:miter lim="800000"/>
            <a:headEnd/>
            <a:tailEnd/>
          </a:ln>
        </p:spPr>
        <p:txBody>
          <a:bodyPr>
            <a:spAutoFit/>
          </a:bodyPr>
          <a:lstStyle/>
          <a:p>
            <a:pPr algn="l" rtl="0"/>
            <a:r>
              <a:rPr lang="fr-FR" sz="1000" dirty="0"/>
              <a:t>Notre mission est de fournir une expérience d'apprentissage accessible et inspirante, d'entreprendre des recherches et des pratiques professionnelles novatrices, et de s'engager pleinement avec les employeurs et la communauté Le travail de partenariat communautaire à l'Université de Babylone est influencé par les principes de l'UNESCO pour l'éducation au développement durable. En particulier, les valeurs sous-jacentes sont: Respect de la dignité et des droits de l'homme des générations futures et engagement à la responsabilité intergénérationnelle. Engagement pour la justice sociale et économique. Respect de la diversité culturelle et engagement à construire localement et globalement une culture de tolérance, de non-violence et de paix. L'Université de Babylone offre un environnement où les étudiants peuvent exceller à la fois académiquement et socialement. Nos étudiants sont encouragés à partager leurs pensées et nous avons une culture de respect. Chaque étudiant est traité comme un individu. L'Université de Babylone est fière de faire partie de la ville de </a:t>
            </a:r>
            <a:r>
              <a:rPr lang="fr-FR" sz="1000" dirty="0" err="1"/>
              <a:t>Hillah</a:t>
            </a:r>
            <a:r>
              <a:rPr lang="fr-FR" sz="1000" dirty="0"/>
              <a:t> et de la province de Babylone. Nous croyons que grâce à la collaboration, nous pouvons contribuer positivement à certaines des activités et questions importantes pour le développement de la province. Le travail de partenariat communautaire à l'Université de Babylone est influencé par les principes de l'UNESCO pour l'éducation au développement durable. En particulier, les valeurs sous-jacentes sont: Respect de la dignité et des droits de l'homme des générations futures et engagement à la responsabilité intergénérationnelle. Engagement pour la justice sociale et économique. Respect de la diversité culturelle et engagement à construire localement et globalement une culture de tolérance, de non-violence et de paix. L'Université de Babylone offre un environnement où les élèves peuvent exceller à la fois académiquement et socialement. Nos étudiants sont encouragés à partager leurs pensées et nous avons une culture de respect. </a:t>
            </a:r>
            <a:r>
              <a:rPr lang="fr-FR" sz="1000"/>
              <a:t>Chaque étudiant a traité comme un individu.</a:t>
            </a:r>
            <a:endParaRPr lang="ar-IQ" sz="1000"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rot="10800000" flipV="1">
            <a:off x="1905000" y="513855"/>
            <a:ext cx="1524000" cy="584775"/>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rtlCol="1">
            <a:spAutoFit/>
          </a:bodyPr>
          <a:lstStyle/>
          <a:p>
            <a:pPr algn="l" rtl="0">
              <a:defRPr/>
            </a:pPr>
            <a:r>
              <a:rPr lang="fr-FR" sz="1600" dirty="0"/>
              <a:t>Objectifs stratégiques</a:t>
            </a:r>
            <a:endParaRPr 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Freeform 14"/>
          <p:cNvSpPr/>
          <p:nvPr/>
        </p:nvSpPr>
        <p:spPr>
          <a:xfrm>
            <a:off x="1295400" y="10398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27651"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6</a:t>
            </a:r>
            <a:endParaRPr lang="ar-IQ" sz="1100"/>
          </a:p>
        </p:txBody>
      </p:sp>
      <p:sp>
        <p:nvSpPr>
          <p:cNvPr id="12" name="مربع نص 11"/>
          <p:cNvSpPr txBox="1"/>
          <p:nvPr/>
        </p:nvSpPr>
        <p:spPr>
          <a:xfrm>
            <a:off x="228600" y="1281113"/>
            <a:ext cx="5029200" cy="1938992"/>
          </a:xfrm>
          <a:prstGeom prst="rect">
            <a:avLst/>
          </a:prstGeom>
          <a:noFill/>
        </p:spPr>
        <p:txBody>
          <a:bodyPr rtlCol="1">
            <a:spAutoFit/>
          </a:bodyPr>
          <a:lstStyle/>
          <a:p>
            <a:pPr algn="l" rtl="0">
              <a:defRPr/>
            </a:pPr>
            <a:r>
              <a:rPr lang="en-GB" sz="1000" dirty="0">
                <a:latin typeface="Arial" pitchFamily="34" charset="0"/>
                <a:cs typeface="Arial" pitchFamily="34" charset="0"/>
              </a:rPr>
              <a:t> </a:t>
            </a:r>
            <a:endParaRPr lang="en-US" sz="1000" dirty="0">
              <a:latin typeface="Arial" pitchFamily="34" charset="0"/>
              <a:cs typeface="Arial" pitchFamily="34" charset="0"/>
            </a:endParaRPr>
          </a:p>
          <a:p>
            <a:pPr algn="l" rtl="0">
              <a:defRPr/>
            </a:pPr>
            <a:r>
              <a:rPr lang="fr-FR" sz="1000" dirty="0"/>
              <a:t>Pour atteindre la mission de l'université, l'université a appliqué les objectifs stratégiques suivants: Un excellent environnement d'apprentissage, où nous plaçons la réussite des étudiants au cœur de notre travail. Des cours d'avant-garde et des possibilités d'apprentissage enrichis par la recherche et les bourses d'études axées sur l'employabilité, le professionnalisme et l'esprit d'entreprise. Un tuteur qui soutient le développement personnel et académique des étudiants. Accès étendu à la bibliothèque, à la technologie de l'information et aux ressources médiatiques. L'université de Babylone offre une communauté universitaire qui place la durabilité de l'environnement dans son cœur, en fournissant aux étudiants les compétences et les connaissances nécessaires pour vivre et travailler de façon durable.</a:t>
            </a:r>
            <a:r>
              <a:rPr lang="en-GB" sz="1000" dirty="0">
                <a:latin typeface="Arial" pitchFamily="34" charset="0"/>
                <a:cs typeface="Arial" pitchFamily="34" charset="0"/>
              </a:rPr>
              <a:t> </a:t>
            </a:r>
            <a:endParaRPr lang="en-US" sz="1000" dirty="0">
              <a:latin typeface="Arial" pitchFamily="34" charset="0"/>
              <a:cs typeface="Arial" pitchFamily="34" charset="0"/>
            </a:endParaRPr>
          </a:p>
          <a:p>
            <a:pPr algn="l" rtl="0">
              <a:defRPr/>
            </a:pPr>
            <a:endParaRPr lang="ar-IQ" sz="1000" dirty="0">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35" y="3679825"/>
            <a:ext cx="4880729" cy="2553494"/>
          </a:xfrm>
          <a:prstGeom prst="rect">
            <a:avLst/>
          </a:prstGeom>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4"/>
          <p:cNvSpPr>
            <a:spLocks noChangeArrowheads="1"/>
          </p:cNvSpPr>
          <p:nvPr/>
        </p:nvSpPr>
        <p:spPr bwMode="auto">
          <a:xfrm>
            <a:off x="0" y="0"/>
            <a:ext cx="211138" cy="539750"/>
          </a:xfrm>
          <a:prstGeom prst="rect">
            <a:avLst/>
          </a:prstGeom>
          <a:noFill/>
          <a:ln w="9525">
            <a:noFill/>
            <a:miter lim="800000"/>
            <a:headEnd/>
            <a:tailEnd/>
          </a:ln>
        </p:spPr>
        <p:txBody>
          <a:bodyPr wrap="none" lIns="78059" tIns="39029" rIns="78059" bIns="39029" anchor="ctr">
            <a:spAutoFit/>
          </a:bodyPr>
          <a:lstStyle/>
          <a:p>
            <a:pPr algn="l" defTabSz="779463"/>
            <a:endParaRPr lang="en-US" sz="1500"/>
          </a:p>
          <a:p>
            <a:pPr algn="l" defTabSz="779463" rtl="0" eaLnBrk="0" hangingPunct="0"/>
            <a:endParaRPr lang="en-US" sz="1500"/>
          </a:p>
        </p:txBody>
      </p:sp>
      <p:sp>
        <p:nvSpPr>
          <p:cNvPr id="28674" name="Rectangle 12"/>
          <p:cNvSpPr>
            <a:spLocks noChangeArrowheads="1"/>
          </p:cNvSpPr>
          <p:nvPr/>
        </p:nvSpPr>
        <p:spPr bwMode="auto">
          <a:xfrm>
            <a:off x="373063" y="341313"/>
            <a:ext cx="157162" cy="309562"/>
          </a:xfrm>
          <a:prstGeom prst="rect">
            <a:avLst/>
          </a:prstGeom>
          <a:noFill/>
          <a:ln w="9525">
            <a:noFill/>
            <a:miter lim="800000"/>
            <a:headEnd/>
            <a:tailEnd/>
          </a:ln>
        </p:spPr>
        <p:txBody>
          <a:bodyPr wrap="none" lIns="78059" tIns="39029" rIns="78059" bIns="39029" anchor="ctr">
            <a:spAutoFit/>
          </a:bodyPr>
          <a:lstStyle/>
          <a:p>
            <a:pPr algn="l" defTabSz="779463" rtl="0"/>
            <a:endParaRPr lang="en-US" altLang="zh-CN" sz="1500"/>
          </a:p>
        </p:txBody>
      </p:sp>
      <p:sp>
        <p:nvSpPr>
          <p:cNvPr id="4" name="Rectangle 1"/>
          <p:cNvSpPr>
            <a:spLocks noChangeArrowheads="1"/>
          </p:cNvSpPr>
          <p:nvPr/>
        </p:nvSpPr>
        <p:spPr bwMode="auto">
          <a:xfrm>
            <a:off x="609600" y="1280637"/>
            <a:ext cx="4267200" cy="1477328"/>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anchor="ctr">
            <a:spAutoFit/>
          </a:bodyPr>
          <a:lstStyle/>
          <a:p>
            <a:pPr algn="just" rtl="0" eaLnBrk="0" hangingPunct="0">
              <a:defRPr/>
            </a:pPr>
            <a:r>
              <a:rPr lang="fr-FR" sz="1000" dirty="0"/>
              <a:t>Fine Art est un domaine en plein essor à l'Université de Babylone avec des cours de premier cycle, MA et doctorat, et un portefeuille de recherche acclamé. L'environnement créatif, innovateur et exploratoire est favorisé par un personnel académique et de soutien dévoué.</a:t>
            </a:r>
            <a:endParaRPr lang="en-GB" sz="1000" dirty="0"/>
          </a:p>
          <a:p>
            <a:pPr algn="just" rtl="0" eaLnBrk="0" hangingPunct="0">
              <a:defRPr/>
            </a:pPr>
            <a:endParaRPr lang="en-GB" sz="1000" dirty="0"/>
          </a:p>
          <a:p>
            <a:pPr algn="just" rtl="0" eaLnBrk="0" hangingPunct="0">
              <a:defRPr/>
            </a:pPr>
            <a:endParaRPr lang="en-GB" sz="1000" dirty="0"/>
          </a:p>
          <a:p>
            <a:pPr algn="just" rtl="0" eaLnBrk="0" hangingPunct="0">
              <a:defRPr/>
            </a:pPr>
            <a:endParaRPr lang="en-GB" sz="1000" dirty="0"/>
          </a:p>
          <a:p>
            <a:pPr algn="just" rtl="0" eaLnBrk="0" hangingPunct="0">
              <a:defRPr/>
            </a:pPr>
            <a:endParaRPr lang="en-GB" sz="1000" dirty="0"/>
          </a:p>
          <a:p>
            <a:pPr algn="just" rtl="0" eaLnBrk="0" hangingPunct="0">
              <a:defRPr/>
            </a:pPr>
            <a:endParaRPr lang="en-US" sz="1000" dirty="0">
              <a:solidFill>
                <a:schemeClr val="tx1"/>
              </a:solidFill>
              <a:latin typeface="Arial" pitchFamily="34" charset="0"/>
            </a:endParaRPr>
          </a:p>
        </p:txBody>
      </p:sp>
      <p:sp>
        <p:nvSpPr>
          <p:cNvPr id="5" name="TextBox 4"/>
          <p:cNvSpPr txBox="1"/>
          <p:nvPr/>
        </p:nvSpPr>
        <p:spPr>
          <a:xfrm>
            <a:off x="1066800" y="560765"/>
            <a:ext cx="3124200" cy="338554"/>
          </a:xfrm>
          <a:prstGeom prst="rect">
            <a:avLst/>
          </a:prstGeom>
          <a:noFill/>
        </p:spPr>
        <p:txBody>
          <a:bodyPr rtlCol="1">
            <a:spAutoFit/>
          </a:bodyPr>
          <a:lstStyle/>
          <a:p>
            <a:pPr algn="ctr" rtl="0">
              <a:defRPr/>
            </a:pPr>
            <a:r>
              <a:rPr lang="fr-FR" sz="1600" dirty="0"/>
              <a:t>Faculté des beaux-arts</a:t>
            </a:r>
            <a:endParaRPr lang="ar-IQ"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mn-cs"/>
            </a:endParaRPr>
          </a:p>
        </p:txBody>
      </p:sp>
      <p:sp>
        <p:nvSpPr>
          <p:cNvPr id="6" name="Rectangle 5"/>
          <p:cNvSpPr/>
          <p:nvPr/>
        </p:nvSpPr>
        <p:spPr>
          <a:xfrm>
            <a:off x="533400" y="4099719"/>
            <a:ext cx="4205357" cy="646331"/>
          </a:xfrm>
          <a:prstGeom prst="rect">
            <a:avLst/>
          </a:prstGeom>
          <a:noFill/>
          <a:ln>
            <a:solidFill>
              <a:schemeClr val="bg1"/>
            </a:solidFill>
          </a:ln>
          <a:effectLst>
            <a:softEdge rad="63500"/>
          </a:effectLst>
        </p:spPr>
        <p:style>
          <a:lnRef idx="2">
            <a:schemeClr val="accent4"/>
          </a:lnRef>
          <a:fillRef idx="1">
            <a:schemeClr val="lt1"/>
          </a:fillRef>
          <a:effectRef idx="0">
            <a:schemeClr val="accent4"/>
          </a:effectRef>
          <a:fontRef idx="minor">
            <a:schemeClr val="dk1"/>
          </a:fontRef>
        </p:style>
        <p:txBody>
          <a:bodyPr>
            <a:spAutoFit/>
          </a:bodyPr>
          <a:lstStyle/>
          <a:p>
            <a:pPr algn="l" rtl="0">
              <a:tabLst>
                <a:tab pos="1371600" algn="l"/>
              </a:tabLst>
              <a:defRPr/>
            </a:pPr>
            <a:r>
              <a:rPr lang="fr-FR" sz="1200" dirty="0"/>
              <a:t>Départements de la Faculté:  Département des Arts du Théâtre  Département d'éducation artistique  Département des arts plastiques  Département des dessins d'art</a:t>
            </a:r>
            <a:endParaRPr lang="en-US" sz="1000" dirty="0">
              <a:solidFill>
                <a:schemeClr val="tx1"/>
              </a:solidFill>
              <a:latin typeface="Arial" pitchFamily="34" charset="0"/>
            </a:endParaRPr>
          </a:p>
        </p:txBody>
      </p:sp>
      <p:sp>
        <p:nvSpPr>
          <p:cNvPr id="28680" name="TextBox 6"/>
          <p:cNvSpPr txBox="1">
            <a:spLocks noChangeArrowheads="1"/>
          </p:cNvSpPr>
          <p:nvPr/>
        </p:nvSpPr>
        <p:spPr bwMode="auto">
          <a:xfrm>
            <a:off x="-76200" y="5672138"/>
            <a:ext cx="3865563" cy="276999"/>
          </a:xfrm>
          <a:prstGeom prst="rect">
            <a:avLst/>
          </a:prstGeom>
          <a:noFill/>
          <a:ln w="9525">
            <a:noFill/>
            <a:miter lim="800000"/>
            <a:headEnd/>
            <a:tailEnd/>
          </a:ln>
        </p:spPr>
        <p:txBody>
          <a:bodyPr>
            <a:spAutoFit/>
          </a:bodyPr>
          <a:lstStyle/>
          <a:p>
            <a:pPr lvl="0" algn="ctr" rtl="0"/>
            <a:r>
              <a:rPr lang="en-US" sz="1200" b="1" dirty="0">
                <a:solidFill>
                  <a:srgbClr val="1F497D"/>
                </a:solidFill>
              </a:rPr>
              <a:t>Email: </a:t>
            </a:r>
            <a:r>
              <a:rPr lang="en-US" sz="1200" dirty="0">
                <a:solidFill>
                  <a:prstClr val="black"/>
                </a:solidFill>
              </a:rPr>
              <a:t>fineart@uobabylon.edu.iq</a:t>
            </a:r>
            <a:endParaRPr lang="ar-IQ" sz="1200" dirty="0">
              <a:solidFill>
                <a:prstClr val="black"/>
              </a:solidFill>
            </a:endParaRPr>
          </a:p>
        </p:txBody>
      </p:sp>
      <p:sp>
        <p:nvSpPr>
          <p:cNvPr id="28681" name="TextBox 8"/>
          <p:cNvSpPr txBox="1">
            <a:spLocks noChangeArrowheads="1"/>
          </p:cNvSpPr>
          <p:nvPr/>
        </p:nvSpPr>
        <p:spPr bwMode="auto">
          <a:xfrm>
            <a:off x="609600" y="5091113"/>
            <a:ext cx="3771900" cy="276999"/>
          </a:xfrm>
          <a:prstGeom prst="rect">
            <a:avLst/>
          </a:prstGeom>
          <a:noFill/>
          <a:ln w="9525">
            <a:noFill/>
            <a:miter lim="800000"/>
            <a:headEnd/>
            <a:tailEnd/>
          </a:ln>
        </p:spPr>
        <p:txBody>
          <a:bodyPr>
            <a:spAutoFit/>
          </a:bodyPr>
          <a:lstStyle/>
          <a:p>
            <a:pPr algn="l" rtl="0"/>
            <a:r>
              <a:rPr lang="fr-FR" sz="1200" dirty="0"/>
              <a:t>Nombre d'enseignants: 176 membres</a:t>
            </a:r>
            <a:endParaRPr lang="ar-IQ" sz="1000" dirty="0"/>
          </a:p>
        </p:txBody>
      </p:sp>
      <p:sp>
        <p:nvSpPr>
          <p:cNvPr id="10" name="TextBox 9"/>
          <p:cNvSpPr txBox="1"/>
          <p:nvPr/>
        </p:nvSpPr>
        <p:spPr>
          <a:xfrm>
            <a:off x="533400" y="2881313"/>
            <a:ext cx="4267200" cy="1015663"/>
          </a:xfrm>
          <a:prstGeom prst="rect">
            <a:avLst/>
          </a:prstGeom>
          <a:noFill/>
        </p:spPr>
        <p:txBody>
          <a:bodyPr rtlCol="1">
            <a:spAutoFit/>
          </a:bodyPr>
          <a:lstStyle/>
          <a:p>
            <a:pPr indent="261938" algn="just" rtl="0">
              <a:defRPr/>
            </a:pPr>
            <a:r>
              <a:rPr lang="fr-FR" sz="1000" dirty="0"/>
              <a:t>La Faculté offre des études de premier cycle et de troisième cycle. Le baccalauréat décerné après quatre années de programme d'études à temps plein. Le master (cours et recherche) décerné après deux années académiques (au moins) de programme d'études à temps plein. Le doctorat philosophie (cours et recherche) décerné après trois années académiques (au moins) de programme d'études à temps plein.</a:t>
            </a:r>
            <a:endParaRPr lang="ar-IQ" sz="1000" dirty="0">
              <a:cs typeface="+mn-cs"/>
            </a:endParaRPr>
          </a:p>
        </p:txBody>
      </p:sp>
      <p:sp>
        <p:nvSpPr>
          <p:cNvPr id="28683" name="TextBox 11"/>
          <p:cNvSpPr txBox="1">
            <a:spLocks noChangeArrowheads="1"/>
          </p:cNvSpPr>
          <p:nvPr/>
        </p:nvSpPr>
        <p:spPr bwMode="auto">
          <a:xfrm>
            <a:off x="609600" y="5319713"/>
            <a:ext cx="4267200" cy="1300356"/>
          </a:xfrm>
          <a:prstGeom prst="rect">
            <a:avLst/>
          </a:prstGeom>
          <a:noFill/>
          <a:ln w="9525">
            <a:noFill/>
            <a:miter lim="800000"/>
            <a:headEnd/>
            <a:tailEnd/>
          </a:ln>
        </p:spPr>
        <p:txBody>
          <a:bodyPr>
            <a:spAutoFit/>
          </a:bodyPr>
          <a:lstStyle/>
          <a:p>
            <a:pPr lvl="0" algn="just" rtl="0"/>
            <a:r>
              <a:rPr lang="fr-FR" sz="1200" dirty="0"/>
              <a:t>Nombre d'étudiants: 964 à des études du matin dans tous les départements. Nombre d'étudiants: 251 à des études </a:t>
            </a:r>
            <a:r>
              <a:rPr lang="fr-FR" sz="1200" dirty="0" smtClean="0"/>
              <a:t>du</a:t>
            </a:r>
          </a:p>
          <a:p>
            <a:pPr lvl="0" algn="just" rtl="0"/>
            <a:endParaRPr lang="fr-FR" sz="1200" dirty="0" smtClean="0"/>
          </a:p>
          <a:p>
            <a:pPr lvl="0" algn="just" rtl="0"/>
            <a:r>
              <a:rPr lang="fr-FR" sz="1200" dirty="0" smtClean="0"/>
              <a:t> </a:t>
            </a:r>
            <a:r>
              <a:rPr lang="fr-FR" sz="1200" dirty="0"/>
              <a:t>soir dans tous les </a:t>
            </a:r>
            <a:r>
              <a:rPr lang="fr-FR" sz="1200" dirty="0" smtClean="0"/>
              <a:t>départements</a:t>
            </a:r>
          </a:p>
          <a:p>
            <a:pPr lvl="0" algn="just" rtl="0"/>
            <a:endParaRPr lang="en-US" sz="1050" dirty="0">
              <a:solidFill>
                <a:prstClr val="black"/>
              </a:solidFill>
            </a:endParaRPr>
          </a:p>
          <a:p>
            <a:pPr lvl="0" algn="just" rtl="0"/>
            <a:endParaRPr lang="en-US" sz="1000" dirty="0" smtClean="0">
              <a:solidFill>
                <a:prstClr val="black"/>
              </a:solidFill>
            </a:endParaRPr>
          </a:p>
          <a:p>
            <a:pPr lvl="0" algn="just" rtl="0"/>
            <a:endParaRPr lang="en-US" sz="1000" dirty="0">
              <a:solidFill>
                <a:prstClr val="black"/>
              </a:solidFill>
            </a:endParaRPr>
          </a:p>
        </p:txBody>
      </p:sp>
      <p:sp>
        <p:nvSpPr>
          <p:cNvPr id="13" name="Freeform 12"/>
          <p:cNvSpPr/>
          <p:nvPr/>
        </p:nvSpPr>
        <p:spPr>
          <a:xfrm>
            <a:off x="1295400" y="963613"/>
            <a:ext cx="2762250" cy="88900"/>
          </a:xfrm>
          <a:custGeom>
            <a:avLst/>
            <a:gdLst>
              <a:gd name="connsiteX0" fmla="*/ 0 w 2762250"/>
              <a:gd name="connsiteY0" fmla="*/ 88900 h 88900"/>
              <a:gd name="connsiteX1" fmla="*/ 1314450 w 2762250"/>
              <a:gd name="connsiteY1" fmla="*/ 3175 h 88900"/>
              <a:gd name="connsiteX2" fmla="*/ 2762250 w 2762250"/>
              <a:gd name="connsiteY2" fmla="*/ 69850 h 88900"/>
            </a:gdLst>
            <a:ahLst/>
            <a:cxnLst>
              <a:cxn ang="0">
                <a:pos x="connsiteX0" y="connsiteY0"/>
              </a:cxn>
              <a:cxn ang="0">
                <a:pos x="connsiteX1" y="connsiteY1"/>
              </a:cxn>
              <a:cxn ang="0">
                <a:pos x="connsiteX2" y="connsiteY2"/>
              </a:cxn>
            </a:cxnLst>
            <a:rect l="l" t="t" r="r" b="b"/>
            <a:pathLst>
              <a:path w="2762250" h="88900">
                <a:moveTo>
                  <a:pt x="0" y="88900"/>
                </a:moveTo>
                <a:cubicBezTo>
                  <a:pt x="427037" y="47625"/>
                  <a:pt x="854075" y="6350"/>
                  <a:pt x="1314450" y="3175"/>
                </a:cubicBezTo>
                <a:cubicBezTo>
                  <a:pt x="1774825" y="0"/>
                  <a:pt x="2514600" y="53975"/>
                  <a:pt x="2762250" y="69850"/>
                </a:cubicBezTo>
              </a:path>
            </a:pathLst>
          </a:custGeom>
          <a:ln/>
        </p:spPr>
        <p:style>
          <a:lnRef idx="1">
            <a:schemeClr val="accent1"/>
          </a:lnRef>
          <a:fillRef idx="0">
            <a:schemeClr val="accent1"/>
          </a:fillRef>
          <a:effectRef idx="0">
            <a:schemeClr val="accent1"/>
          </a:effectRef>
          <a:fontRef idx="minor">
            <a:schemeClr val="tx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rtl="0">
              <a:defRPr/>
            </a:pPr>
            <a:endParaRPr lang="ar-IQ" b="1" dirty="0">
              <a:ln w="11430">
                <a:solidFill>
                  <a:srgbClr val="006600"/>
                </a:solidFill>
              </a:ln>
              <a:solidFill>
                <a:srgbClr val="006600"/>
              </a:solidFill>
              <a:effectLst>
                <a:outerShdw blurRad="80000" dist="40000" dir="5040000" algn="tl">
                  <a:srgbClr val="000000">
                    <a:alpha val="30000"/>
                  </a:srgbClr>
                </a:outerShdw>
              </a:effectLst>
            </a:endParaRPr>
          </a:p>
        </p:txBody>
      </p:sp>
      <p:sp>
        <p:nvSpPr>
          <p:cNvPr id="28685" name="مستطيل 14"/>
          <p:cNvSpPr>
            <a:spLocks noChangeArrowheads="1"/>
          </p:cNvSpPr>
          <p:nvPr/>
        </p:nvSpPr>
        <p:spPr bwMode="auto">
          <a:xfrm>
            <a:off x="609600" y="1966913"/>
            <a:ext cx="4343400" cy="861774"/>
          </a:xfrm>
          <a:prstGeom prst="rect">
            <a:avLst/>
          </a:prstGeom>
          <a:noFill/>
          <a:ln w="9525">
            <a:noFill/>
            <a:miter lim="800000"/>
            <a:headEnd/>
            <a:tailEnd/>
          </a:ln>
        </p:spPr>
        <p:txBody>
          <a:bodyPr>
            <a:spAutoFit/>
          </a:bodyPr>
          <a:lstStyle/>
          <a:p>
            <a:pPr algn="l" rtl="0"/>
            <a:r>
              <a:rPr lang="fr-FR" sz="1000" dirty="0"/>
              <a:t>Le cours BA (</a:t>
            </a:r>
            <a:r>
              <a:rPr lang="fr-FR" sz="1000" dirty="0" err="1"/>
              <a:t>Hons</a:t>
            </a:r>
            <a:r>
              <a:rPr lang="fr-FR" sz="1000" dirty="0"/>
              <a:t>) de Fine Art Performance vous aide à développer vos compétences pratiques et votre vocabulaire critique pour faire votre propre travail créatif et vous prépare à faire preuve d'esprit critique, faire preuve d'initiative et d'indépendance, faire preuve de confiance et s'adapter à diverses circonstances.</a:t>
            </a:r>
            <a:endParaRPr lang="en-GB" sz="1000" dirty="0"/>
          </a:p>
        </p:txBody>
      </p:sp>
      <p:sp>
        <p:nvSpPr>
          <p:cNvPr id="28686" name="TextBox 16"/>
          <p:cNvSpPr txBox="1">
            <a:spLocks noChangeArrowheads="1"/>
          </p:cNvSpPr>
          <p:nvPr/>
        </p:nvSpPr>
        <p:spPr bwMode="auto">
          <a:xfrm>
            <a:off x="2401888" y="7326313"/>
            <a:ext cx="685800" cy="261937"/>
          </a:xfrm>
          <a:prstGeom prst="rect">
            <a:avLst/>
          </a:prstGeom>
          <a:noFill/>
          <a:ln w="9525">
            <a:noFill/>
            <a:miter lim="800000"/>
            <a:headEnd/>
            <a:tailEnd/>
          </a:ln>
        </p:spPr>
        <p:txBody>
          <a:bodyPr>
            <a:spAutoFit/>
          </a:bodyPr>
          <a:lstStyle/>
          <a:p>
            <a:pPr algn="ctr" rtl="0"/>
            <a:r>
              <a:rPr lang="en-US" sz="1100"/>
              <a:t>7</a:t>
            </a:r>
            <a:endParaRPr lang="ar-IQ" sz="1100"/>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86&quot;/&gt;&lt;/object&gt;&lt;object type=&quot;3&quot; unique_id=&quot;10005&quot;&gt;&lt;property id=&quot;20148&quot; value=&quot;5&quot;/&gt;&lt;property id=&quot;20300&quot; value=&quot;Slide 2 - &amp;quot;2014&amp;quot;&quot;/&gt;&lt;property id=&quot;20307&quot; value=&quot;261&quot;/&gt;&lt;/object&gt;&lt;object type=&quot;3&quot; unique_id=&quot;10006&quot;&gt;&lt;property id=&quot;20148&quot; value=&quot;5&quot;/&gt;&lt;property id=&quot;20300&quot; value=&quot;Slide 3&quot;/&gt;&lt;property id=&quot;20307&quot; value=&quot;290&quot;/&gt;&lt;/object&gt;&lt;object type=&quot;3&quot; unique_id=&quot;10007&quot;&gt;&lt;property id=&quot;20148&quot; value=&quot;5&quot;/&gt;&lt;property id=&quot;20300&quot; value=&quot;Slide 4&quot;/&gt;&lt;property id=&quot;20307&quot; value=&quot;262&quot;/&gt;&lt;/object&gt;&lt;object type=&quot;3&quot; unique_id=&quot;10008&quot;&gt;&lt;property id=&quot;20148&quot; value=&quot;5&quot;/&gt;&lt;property id=&quot;20300&quot; value=&quot;Slide 5&quot;/&gt;&lt;property id=&quot;20307&quot; value=&quot;288&quot;/&gt;&lt;/object&gt;&lt;object type=&quot;3&quot; unique_id=&quot;10009&quot;&gt;&lt;property id=&quot;20148&quot; value=&quot;5&quot;/&gt;&lt;property id=&quot;20300&quot; value=&quot;Slide 6&quot;/&gt;&lt;property id=&quot;20307&quot; value=&quot;281&quot;/&gt;&lt;/object&gt;&lt;object type=&quot;3&quot; unique_id=&quot;10010&quot;&gt;&lt;property id=&quot;20148&quot; value=&quot;5&quot;/&gt;&lt;property id=&quot;20300&quot; value=&quot;Slide 7&quot;/&gt;&lt;property id=&quot;20307&quot; value=&quot;280&quot;/&gt;&lt;/object&gt;&lt;object type=&quot;3&quot; unique_id=&quot;10011&quot;&gt;&lt;property id=&quot;20148&quot; value=&quot;5&quot;/&gt;&lt;property id=&quot;20300&quot; value=&quot;Slide 8&quot;/&gt;&lt;property id=&quot;20307&quot; value=&quot;289&quot;/&gt;&lt;/object&gt;&lt;object type=&quot;3&quot; unique_id=&quot;10012&quot;&gt;&lt;property id=&quot;20148&quot; value=&quot;5&quot;/&gt;&lt;property id=&quot;20300&quot; value=&quot;Slide 9&quot;/&gt;&lt;property id=&quot;20307&quot; value=&quot;283&quot;/&gt;&lt;/object&gt;&lt;object type=&quot;3&quot; unique_id=&quot;10013&quot;&gt;&lt;property id=&quot;20148&quot; value=&quot;5&quot;/&gt;&lt;property id=&quot;20300&quot; value=&quot;Slide 10&quot;/&gt;&lt;property id=&quot;20307&quot; value=&quot;279&quot;/&gt;&lt;/object&gt;&lt;object type=&quot;3&quot; unique_id=&quot;10014&quot;&gt;&lt;property id=&quot;20148&quot; value=&quot;5&quot;/&gt;&lt;property id=&quot;20300&quot; value=&quot;Slide 11&quot;/&gt;&lt;property id=&quot;20307&quot; value=&quot;278&quot;/&gt;&lt;/object&gt;&lt;object type=&quot;3&quot; unique_id=&quot;10015&quot;&gt;&lt;property id=&quot;20148&quot; value=&quot;5&quot;/&gt;&lt;property id=&quot;20300&quot; value=&quot;Slide 12&quot;/&gt;&lt;property id=&quot;20307&quot; value=&quot;284&quot;/&gt;&lt;/object&gt;&lt;object type=&quot;3&quot; unique_id=&quot;10016&quot;&gt;&lt;property id=&quot;20148&quot; value=&quot;5&quot;/&gt;&lt;property id=&quot;20300&quot; value=&quot;Slide 13&quot;/&gt;&lt;property id=&quot;20307&quot; value=&quot;287&quot;/&gt;&lt;/object&gt;&lt;object type=&quot;3&quot; unique_id=&quot;10017&quot;&gt;&lt;property id=&quot;20148&quot; value=&quot;5&quot;/&gt;&lt;property id=&quot;20300&quot; value=&quot;Slide 14&quot;/&gt;&lt;property id=&quot;20307&quot; value=&quot;276&quot;/&gt;&lt;/object&gt;&lt;object type=&quot;3&quot; unique_id=&quot;10018&quot;&gt;&lt;property id=&quot;20148&quot; value=&quot;5&quot;/&gt;&lt;property id=&quot;20300&quot; value=&quot;Slide 15&quot;/&gt;&lt;property id=&quot;20307&quot; value=&quot;282&quot;/&gt;&lt;/object&gt;&lt;object type=&quot;3&quot; unique_id=&quot;10019&quot;&gt;&lt;property id=&quot;20148&quot; value=&quot;5&quot;/&gt;&lt;property id=&quot;20300&quot; value=&quot;Slide 16&quot;/&gt;&lt;property id=&quot;20307&quot; value=&quot;275&quot;/&gt;&lt;/object&gt;&lt;object type=&quot;3&quot; unique_id=&quot;10020&quot;&gt;&lt;property id=&quot;20148&quot; value=&quot;5&quot;/&gt;&lt;property id=&quot;20300&quot; value=&quot;Slide 17&quot;/&gt;&lt;property id=&quot;20307&quot; value=&quot;264&quot;/&gt;&lt;/object&gt;&lt;object type=&quot;3&quot; unique_id=&quot;10021&quot;&gt;&lt;property id=&quot;20148&quot; value=&quot;5&quot;/&gt;&lt;property id=&quot;20300&quot; value=&quot;Slide 18&quot;/&gt;&lt;property id=&quot;20307&quot; value=&quot;274&quot;/&gt;&lt;/object&gt;&lt;object type=&quot;3&quot; unique_id=&quot;10022&quot;&gt;&lt;property id=&quot;20148&quot; value=&quot;5&quot;/&gt;&lt;property id=&quot;20300&quot; value=&quot;Slide 19&quot;/&gt;&lt;property id=&quot;20307&quot; value=&quot;263&quot;/&gt;&lt;/object&gt;&lt;object type=&quot;3&quot; unique_id=&quot;10023&quot;&gt;&lt;property id=&quot;20148&quot; value=&quot;5&quot;/&gt;&lt;property id=&quot;20300&quot; value=&quot;Slide 20&quot;/&gt;&lt;property id=&quot;20307&quot; value=&quot;272&quot;/&gt;&lt;/object&gt;&lt;object type=&quot;3&quot; unique_id=&quot;10024&quot;&gt;&lt;property id=&quot;20148&quot; value=&quot;5&quot;/&gt;&lt;property id=&quot;20300&quot; value=&quot;Slide 21&quot;/&gt;&lt;property id=&quot;20307&quot; value=&quot;265&quot;/&gt;&lt;/object&gt;&lt;object type=&quot;3&quot; unique_id=&quot;10025&quot;&gt;&lt;property id=&quot;20148&quot; value=&quot;5&quot;/&gt;&lt;property id=&quot;20300&quot; value=&quot;Slide 22&quot;/&gt;&lt;property id=&quot;20307&quot; value=&quot;266&quot;/&gt;&lt;/object&gt;&lt;object type=&quot;3&quot; unique_id=&quot;10026&quot;&gt;&lt;property id=&quot;20148&quot; value=&quot;5&quot;/&gt;&lt;property id=&quot;20300&quot; value=&quot;Slide 23&quot;/&gt;&lt;property id=&quot;20307&quot; value=&quot;271&quot;/&gt;&lt;/object&gt;&lt;object type=&quot;3&quot; unique_id=&quot;10027&quot;&gt;&lt;property id=&quot;20148&quot; value=&quot;5&quot;/&gt;&lt;property id=&quot;20300&quot; value=&quot;Slide 24&quot;/&gt;&lt;property id=&quot;20307&quot; value=&quot;268&quot;/&gt;&lt;/object&gt;&lt;object type=&quot;3&quot; unique_id=&quot;10028&quot;&gt;&lt;property id=&quot;20148&quot; value=&quot;5&quot;/&gt;&lt;property id=&quot;20300&quot; value=&quot;Slide 25&quot;/&gt;&lt;property id=&quot;20307&quot; value=&quot;269&quot;/&gt;&lt;/object&gt;&lt;object type=&quot;3&quot; unique_id=&quot;10029&quot;&gt;&lt;property id=&quot;20148&quot; value=&quot;5&quot;/&gt;&lt;property id=&quot;20300&quot; value=&quot;Slide 26&quot;/&gt;&lt;property id=&quot;20307&quot; value=&quot;270&quot;/&gt;&lt;/object&gt;&lt;object type=&quot;3&quot; unique_id=&quot;10030&quot;&gt;&lt;property id=&quot;20148&quot; value=&quot;5&quot;/&gt;&lt;property id=&quot;20300&quot; value=&quot;Slide 27&quot;/&gt;&lt;property id=&quot;20307&quot; value=&quot;267&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18835</TotalTime>
  <Words>4524</Words>
  <Application>Microsoft Office PowerPoint</Application>
  <PresentationFormat>Custom</PresentationFormat>
  <Paragraphs>385</Paragraphs>
  <Slides>50</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50</vt:i4>
      </vt:variant>
    </vt:vector>
  </HeadingPairs>
  <TitlesOfParts>
    <vt:vector size="58" baseType="lpstr">
      <vt:lpstr>Arial Unicode MS</vt:lpstr>
      <vt:lpstr>宋体</vt:lpstr>
      <vt:lpstr>Arial</vt:lpstr>
      <vt:lpstr>Calibri</vt:lpstr>
      <vt:lpstr>Monotype Koufi</vt:lpstr>
      <vt:lpstr>Simplified Arabic</vt:lpstr>
      <vt:lpstr>Times New Roman</vt:lpstr>
      <vt:lpstr>Office Theme</vt:lpstr>
      <vt:lpstr>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Faculty of Engineering - Almusayab</vt:lpstr>
      <vt:lpstr>Local Environment Research Centre</vt:lpstr>
      <vt:lpstr>Local Environment Research Centre</vt:lpstr>
      <vt:lpstr>PowerPoint Presentation</vt:lpstr>
      <vt:lpstr>PowerPoint Presentation</vt:lpstr>
      <vt:lpstr>PowerPoint Presentation</vt:lpstr>
    </vt:vector>
  </TitlesOfParts>
  <Company>eclipsed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Classy Engraving</dc:title>
  <dc:creator>eclipse</dc:creator>
  <cp:lastModifiedBy>PC-Planning</cp:lastModifiedBy>
  <cp:revision>556</cp:revision>
  <dcterms:created xsi:type="dcterms:W3CDTF">2004-04-14T15:54:50Z</dcterms:created>
  <dcterms:modified xsi:type="dcterms:W3CDTF">2018-10-21T10:46:14Z</dcterms:modified>
</cp:coreProperties>
</file>